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경기천년제목 Bold" charset="1" panose="02020803020101020101"/>
      <p:regular r:id="rId48"/>
    </p:embeddedFont>
    <p:embeddedFont>
      <p:font typeface="Jua" charset="1" panose="00000000000000000000"/>
      <p:regular r:id="rId49"/>
    </p:embeddedFont>
    <p:embeddedFont>
      <p:font typeface="윤굴림" charset="1" panose="020B0603000000000000"/>
      <p:regular r:id="rId50"/>
    </p:embeddedFont>
    <p:embeddedFont>
      <p:font typeface="TDTD구름고딕" charset="1" panose="02000503000000000000"/>
      <p:regular r:id="rId51"/>
    </p:embeddedFont>
    <p:embeddedFont>
      <p:font typeface="RoxboroughCF" charset="1" panose="000005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12" Target="../media/image76.png" Type="http://schemas.openxmlformats.org/officeDocument/2006/relationships/image"/><Relationship Id="rId13" Target="../media/image77.png" Type="http://schemas.openxmlformats.org/officeDocument/2006/relationships/image"/><Relationship Id="rId14" Target="../media/image78.png" Type="http://schemas.openxmlformats.org/officeDocument/2006/relationships/image"/><Relationship Id="rId15" Target="../media/image79.png" Type="http://schemas.openxmlformats.org/officeDocument/2006/relationships/image"/><Relationship Id="rId16" Target="../media/image80.png" Type="http://schemas.openxmlformats.org/officeDocument/2006/relationships/image"/><Relationship Id="rId17" Target="../media/image8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jpeg" Type="http://schemas.openxmlformats.org/officeDocument/2006/relationships/image"/><Relationship Id="rId11" Target="../media/image87.jpeg" Type="http://schemas.openxmlformats.org/officeDocument/2006/relationships/image"/><Relationship Id="rId12" Target="../media/image88.jpeg" Type="http://schemas.openxmlformats.org/officeDocument/2006/relationships/image"/><Relationship Id="rId13" Target="../media/image89.jpeg" Type="http://schemas.openxmlformats.org/officeDocument/2006/relationships/image"/><Relationship Id="rId14" Target="../media/image90.jpeg" Type="http://schemas.openxmlformats.org/officeDocument/2006/relationships/image"/><Relationship Id="rId15" Target="../media/image91.jpeg" Type="http://schemas.openxmlformats.org/officeDocument/2006/relationships/image"/><Relationship Id="rId16" Target="../media/image92.jpeg" Type="http://schemas.openxmlformats.org/officeDocument/2006/relationships/image"/><Relationship Id="rId17" Target="../media/image9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82.jpeg" Type="http://schemas.openxmlformats.org/officeDocument/2006/relationships/image"/><Relationship Id="rId7" Target="../media/image83.jpeg" Type="http://schemas.openxmlformats.org/officeDocument/2006/relationships/image"/><Relationship Id="rId8" Target="../media/image84.jpeg" Type="http://schemas.openxmlformats.org/officeDocument/2006/relationships/image"/><Relationship Id="rId9" Target="../media/image8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png" Type="http://schemas.openxmlformats.org/officeDocument/2006/relationships/image"/><Relationship Id="rId12" Target="../media/image100.png" Type="http://schemas.openxmlformats.org/officeDocument/2006/relationships/image"/><Relationship Id="rId13" Target="../media/image101.png" Type="http://schemas.openxmlformats.org/officeDocument/2006/relationships/image"/><Relationship Id="rId14" Target="../media/image102.png" Type="http://schemas.openxmlformats.org/officeDocument/2006/relationships/image"/><Relationship Id="rId15" Target="../media/image103.png" Type="http://schemas.openxmlformats.org/officeDocument/2006/relationships/image"/><Relationship Id="rId16" Target="../media/image104.png" Type="http://schemas.openxmlformats.org/officeDocument/2006/relationships/image"/><Relationship Id="rId17" Target="../media/image10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94.png" Type="http://schemas.openxmlformats.org/officeDocument/2006/relationships/image"/><Relationship Id="rId7" Target="../media/image95.png" Type="http://schemas.openxmlformats.org/officeDocument/2006/relationships/image"/><Relationship Id="rId8" Target="../media/image96.png" Type="http://schemas.openxmlformats.org/officeDocument/2006/relationships/image"/><Relationship Id="rId9" Target="../media/image9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11" Target="../media/image111.png" Type="http://schemas.openxmlformats.org/officeDocument/2006/relationships/image"/><Relationship Id="rId12" Target="../media/image112.png" Type="http://schemas.openxmlformats.org/officeDocument/2006/relationships/image"/><Relationship Id="rId13" Target="../media/image113.png" Type="http://schemas.openxmlformats.org/officeDocument/2006/relationships/image"/><Relationship Id="rId14" Target="../media/image114.png" Type="http://schemas.openxmlformats.org/officeDocument/2006/relationships/image"/><Relationship Id="rId15" Target="../media/image115.png" Type="http://schemas.openxmlformats.org/officeDocument/2006/relationships/image"/><Relationship Id="rId16" Target="../media/image116.png" Type="http://schemas.openxmlformats.org/officeDocument/2006/relationships/image"/><Relationship Id="rId17" Target="../media/image1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06.png" Type="http://schemas.openxmlformats.org/officeDocument/2006/relationships/image"/><Relationship Id="rId7" Target="../media/image107.png" Type="http://schemas.openxmlformats.org/officeDocument/2006/relationships/image"/><Relationship Id="rId8" Target="../media/image108.png" Type="http://schemas.openxmlformats.org/officeDocument/2006/relationships/image"/><Relationship Id="rId9" Target="../media/image10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8.jpeg" Type="http://schemas.openxmlformats.org/officeDocument/2006/relationships/image"/><Relationship Id="rId7" Target="../media/image119.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0.jpeg" Type="http://schemas.openxmlformats.org/officeDocument/2006/relationships/image"/><Relationship Id="rId7" Target="../media/image1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2.jpeg" Type="http://schemas.openxmlformats.org/officeDocument/2006/relationships/image"/><Relationship Id="rId7" Target="../media/image12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4.jpeg" Type="http://schemas.openxmlformats.org/officeDocument/2006/relationships/image"/><Relationship Id="rId7" Target="../media/image12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6.png" Type="http://schemas.openxmlformats.org/officeDocument/2006/relationships/image"/><Relationship Id="rId7" Target="../media/image127.png" Type="http://schemas.openxmlformats.org/officeDocument/2006/relationships/image"/><Relationship Id="rId8" Target="../media/image128.png" Type="http://schemas.openxmlformats.org/officeDocument/2006/relationships/image"/><Relationship Id="rId9" Target="../media/image1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0.png" Type="http://schemas.openxmlformats.org/officeDocument/2006/relationships/image"/><Relationship Id="rId7" Target="../media/image131.png" Type="http://schemas.openxmlformats.org/officeDocument/2006/relationships/image"/><Relationship Id="rId8" Target="../media/image13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3.png" Type="http://schemas.openxmlformats.org/officeDocument/2006/relationships/image"/><Relationship Id="rId7" Target="../media/image134.png" Type="http://schemas.openxmlformats.org/officeDocument/2006/relationships/image"/><Relationship Id="rId8" Target="../media/image1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6.png" Type="http://schemas.openxmlformats.org/officeDocument/2006/relationships/image"/><Relationship Id="rId5" Target="../media/image1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0.png" Type="http://schemas.openxmlformats.org/officeDocument/2006/relationships/image"/><Relationship Id="rId5" Target="../media/image14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https://youtu.be/S4rcpIbIyo0"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35.png" Type="http://schemas.openxmlformats.org/officeDocument/2006/relationships/image"/><Relationship Id="rId18" Target="../media/image36.png" Type="http://schemas.openxmlformats.org/officeDocument/2006/relationships/image"/><Relationship Id="rId19" Target="../media/image37.png" Type="http://schemas.openxmlformats.org/officeDocument/2006/relationships/image"/><Relationship Id="rId2" Target="../media/image9.png" Type="http://schemas.openxmlformats.org/officeDocument/2006/relationships/image"/><Relationship Id="rId20" Target="../media/image38.png" Type="http://schemas.openxmlformats.org/officeDocument/2006/relationships/image"/><Relationship Id="rId21" Target="../media/image39.png" Type="http://schemas.openxmlformats.org/officeDocument/2006/relationships/image"/><Relationship Id="rId22" Target="../media/image40.png" Type="http://schemas.openxmlformats.org/officeDocument/2006/relationships/image"/><Relationship Id="rId23" Target="../media/image41.png" Type="http://schemas.openxmlformats.org/officeDocument/2006/relationships/image"/><Relationship Id="rId3" Target="../media/image10.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4.jpeg" Type="http://schemas.openxmlformats.org/officeDocument/2006/relationships/image"/><Relationship Id="rId7" Target="../media/image4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3772" y="5577109"/>
            <a:ext cx="4000034" cy="3585485"/>
          </a:xfrm>
          <a:custGeom>
            <a:avLst/>
            <a:gdLst/>
            <a:ahLst/>
            <a:cxnLst/>
            <a:rect r="r" b="b" t="t" l="l"/>
            <a:pathLst>
              <a:path h="3585485" w="4000034">
                <a:moveTo>
                  <a:pt x="0" y="0"/>
                </a:moveTo>
                <a:lnTo>
                  <a:pt x="4000034" y="0"/>
                </a:lnTo>
                <a:lnTo>
                  <a:pt x="4000034" y="3585485"/>
                </a:lnTo>
                <a:lnTo>
                  <a:pt x="0" y="3585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0206" y="752151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758069" y="5260844"/>
            <a:ext cx="3226871" cy="2992189"/>
          </a:xfrm>
          <a:custGeom>
            <a:avLst/>
            <a:gdLst/>
            <a:ahLst/>
            <a:cxnLst/>
            <a:rect r="r" b="b" t="t" l="l"/>
            <a:pathLst>
              <a:path h="2992189" w="3226871">
                <a:moveTo>
                  <a:pt x="3226870" y="0"/>
                </a:moveTo>
                <a:lnTo>
                  <a:pt x="0" y="0"/>
                </a:lnTo>
                <a:lnTo>
                  <a:pt x="0" y="2992189"/>
                </a:lnTo>
                <a:lnTo>
                  <a:pt x="3226870" y="2992189"/>
                </a:lnTo>
                <a:lnTo>
                  <a:pt x="32268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76126" y="1159749"/>
            <a:ext cx="4250144" cy="2259086"/>
          </a:xfrm>
          <a:custGeom>
            <a:avLst/>
            <a:gdLst/>
            <a:ahLst/>
            <a:cxnLst/>
            <a:rect r="r" b="b" t="t" l="l"/>
            <a:pathLst>
              <a:path h="2259086" w="4250144">
                <a:moveTo>
                  <a:pt x="0" y="0"/>
                </a:moveTo>
                <a:lnTo>
                  <a:pt x="4250144" y="0"/>
                </a:lnTo>
                <a:lnTo>
                  <a:pt x="4250144" y="2259086"/>
                </a:lnTo>
                <a:lnTo>
                  <a:pt x="0" y="2259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586802" y="4151897"/>
            <a:ext cx="11114396" cy="1984368"/>
          </a:xfrm>
          <a:prstGeom prst="rect">
            <a:avLst/>
          </a:prstGeom>
        </p:spPr>
        <p:txBody>
          <a:bodyPr anchor="t" rtlCol="false" tIns="0" lIns="0" bIns="0" rIns="0">
            <a:spAutoFit/>
          </a:bodyPr>
          <a:lstStyle/>
          <a:p>
            <a:pPr algn="ctr">
              <a:lnSpc>
                <a:spcPts val="15220"/>
              </a:lnSpc>
            </a:pPr>
            <a:r>
              <a:rPr lang="en-US" b="true" sz="13712" spc="754">
                <a:solidFill>
                  <a:srgbClr val="84604E"/>
                </a:solidFill>
                <a:latin typeface="경기천년제목 Bold"/>
                <a:ea typeface="경기천년제목 Bold"/>
                <a:cs typeface="경기천년제목 Bold"/>
                <a:sym typeface="경기천년제목 Bold"/>
              </a:rPr>
              <a:t>함개마당</a:t>
            </a:r>
          </a:p>
        </p:txBody>
      </p:sp>
      <p:sp>
        <p:nvSpPr>
          <p:cNvPr name="TextBox 10" id="10"/>
          <p:cNvSpPr txBox="true"/>
          <p:nvPr/>
        </p:nvSpPr>
        <p:spPr>
          <a:xfrm rot="0">
            <a:off x="6425503" y="2283931"/>
            <a:ext cx="5436995" cy="1459372"/>
          </a:xfrm>
          <a:prstGeom prst="rect">
            <a:avLst/>
          </a:prstGeom>
        </p:spPr>
        <p:txBody>
          <a:bodyPr anchor="t" rtlCol="false" tIns="0" lIns="0" bIns="0" rIns="0">
            <a:spAutoFit/>
          </a:bodyPr>
          <a:lstStyle/>
          <a:p>
            <a:pPr algn="ctr">
              <a:lnSpc>
                <a:spcPts val="10847"/>
              </a:lnSpc>
            </a:pPr>
            <a:r>
              <a:rPr lang="en-US" sz="6865" spc="617">
                <a:solidFill>
                  <a:srgbClr val="C98C60"/>
                </a:solidFill>
                <a:latin typeface="Jua"/>
                <a:ea typeface="Jua"/>
                <a:cs typeface="Jua"/>
                <a:sym typeface="Jua"/>
              </a:rPr>
              <a:t>팀 프로젝트</a:t>
            </a:r>
          </a:p>
        </p:txBody>
      </p:sp>
      <p:sp>
        <p:nvSpPr>
          <p:cNvPr name="TextBox 11" id="11"/>
          <p:cNvSpPr txBox="true"/>
          <p:nvPr/>
        </p:nvSpPr>
        <p:spPr>
          <a:xfrm rot="0">
            <a:off x="6593190" y="8882002"/>
            <a:ext cx="4990150" cy="513199"/>
          </a:xfrm>
          <a:prstGeom prst="rect">
            <a:avLst/>
          </a:prstGeom>
        </p:spPr>
        <p:txBody>
          <a:bodyPr anchor="t" rtlCol="false" tIns="0" lIns="0" bIns="0" rIns="0">
            <a:spAutoFit/>
          </a:bodyPr>
          <a:lstStyle/>
          <a:p>
            <a:pPr algn="ctr" marL="0" indent="0" lvl="0">
              <a:lnSpc>
                <a:spcPts val="3864"/>
              </a:lnSpc>
            </a:pPr>
            <a:r>
              <a:rPr lang="en-US" sz="2400" spc="45">
                <a:solidFill>
                  <a:srgbClr val="515151"/>
                </a:solidFill>
                <a:latin typeface="Jua"/>
                <a:ea typeface="Jua"/>
                <a:cs typeface="Jua"/>
                <a:sym typeface="Jua"/>
              </a:rPr>
              <a:t>당신의 관심이 아이들에게는 사랑이 됩니다.</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85269" y="1857653"/>
            <a:ext cx="8317462" cy="8151113"/>
          </a:xfrm>
          <a:custGeom>
            <a:avLst/>
            <a:gdLst/>
            <a:ahLst/>
            <a:cxnLst/>
            <a:rect r="r" b="b" t="t" l="l"/>
            <a:pathLst>
              <a:path h="8151113" w="8317462">
                <a:moveTo>
                  <a:pt x="0" y="0"/>
                </a:moveTo>
                <a:lnTo>
                  <a:pt x="8317462" y="0"/>
                </a:lnTo>
                <a:lnTo>
                  <a:pt x="8317462" y="8151113"/>
                </a:lnTo>
                <a:lnTo>
                  <a:pt x="0" y="8151113"/>
                </a:lnTo>
                <a:lnTo>
                  <a:pt x="0" y="0"/>
                </a:lnTo>
                <a:close/>
              </a:path>
            </a:pathLst>
          </a:custGeom>
          <a:blipFill>
            <a:blip r:embed="rId6"/>
            <a:stretch>
              <a:fillRect l="0" t="0" r="0" b="0"/>
            </a:stretch>
          </a:blipFill>
        </p:spPr>
      </p:sp>
      <p:sp>
        <p:nvSpPr>
          <p:cNvPr name="TextBox 6" id="6"/>
          <p:cNvSpPr txBox="true"/>
          <p:nvPr/>
        </p:nvSpPr>
        <p:spPr>
          <a:xfrm rot="0">
            <a:off x="1715996" y="741625"/>
            <a:ext cx="1485600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유스케이스</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94760" y="1967109"/>
            <a:ext cx="11698479" cy="7911096"/>
          </a:xfrm>
          <a:custGeom>
            <a:avLst/>
            <a:gdLst/>
            <a:ahLst/>
            <a:cxnLst/>
            <a:rect r="r" b="b" t="t" l="l"/>
            <a:pathLst>
              <a:path h="7911096" w="11698479">
                <a:moveTo>
                  <a:pt x="0" y="0"/>
                </a:moveTo>
                <a:lnTo>
                  <a:pt x="11698480" y="0"/>
                </a:lnTo>
                <a:lnTo>
                  <a:pt x="11698480" y="7911097"/>
                </a:lnTo>
                <a:lnTo>
                  <a:pt x="0" y="7911097"/>
                </a:lnTo>
                <a:lnTo>
                  <a:pt x="0" y="0"/>
                </a:lnTo>
                <a:close/>
              </a:path>
            </a:pathLst>
          </a:custGeom>
          <a:blipFill>
            <a:blip r:embed="rId6"/>
            <a:stretch>
              <a:fillRect l="0" t="0" r="0" b="0"/>
            </a:stretch>
          </a:blipFill>
        </p:spPr>
      </p:sp>
      <p:sp>
        <p:nvSpPr>
          <p:cNvPr name="TextBox 6" id="6"/>
          <p:cNvSpPr txBox="true"/>
          <p:nvPr/>
        </p:nvSpPr>
        <p:spPr>
          <a:xfrm rot="0">
            <a:off x="1715996" y="741625"/>
            <a:ext cx="1485600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eXERD(DB설계)</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086682"/>
            <a:ext cx="7158925" cy="7295720"/>
          </a:xfrm>
          <a:custGeom>
            <a:avLst/>
            <a:gdLst/>
            <a:ahLst/>
            <a:cxnLst/>
            <a:rect r="r" b="b" t="t" l="l"/>
            <a:pathLst>
              <a:path h="7295720" w="7158925">
                <a:moveTo>
                  <a:pt x="0" y="0"/>
                </a:moveTo>
                <a:lnTo>
                  <a:pt x="7158925" y="0"/>
                </a:lnTo>
                <a:lnTo>
                  <a:pt x="7158925" y="7295720"/>
                </a:lnTo>
                <a:lnTo>
                  <a:pt x="0" y="7295720"/>
                </a:lnTo>
                <a:lnTo>
                  <a:pt x="0" y="0"/>
                </a:lnTo>
                <a:close/>
              </a:path>
            </a:pathLst>
          </a:custGeom>
          <a:blipFill>
            <a:blip r:embed="rId6"/>
            <a:stretch>
              <a:fillRect l="0" t="0" r="0" b="0"/>
            </a:stretch>
          </a:blipFill>
        </p:spPr>
      </p:sp>
      <p:sp>
        <p:nvSpPr>
          <p:cNvPr name="Freeform 7" id="7"/>
          <p:cNvSpPr/>
          <p:nvPr/>
        </p:nvSpPr>
        <p:spPr>
          <a:xfrm flipH="false" flipV="false" rot="0">
            <a:off x="9992664" y="2086682"/>
            <a:ext cx="6146644" cy="7295720"/>
          </a:xfrm>
          <a:custGeom>
            <a:avLst/>
            <a:gdLst/>
            <a:ahLst/>
            <a:cxnLst/>
            <a:rect r="r" b="b" t="t" l="l"/>
            <a:pathLst>
              <a:path h="7295720" w="6146644">
                <a:moveTo>
                  <a:pt x="0" y="0"/>
                </a:moveTo>
                <a:lnTo>
                  <a:pt x="6146644" y="0"/>
                </a:lnTo>
                <a:lnTo>
                  <a:pt x="6146644" y="7295720"/>
                </a:lnTo>
                <a:lnTo>
                  <a:pt x="0" y="7295720"/>
                </a:lnTo>
                <a:lnTo>
                  <a:pt x="0" y="0"/>
                </a:lnTo>
                <a:close/>
              </a:path>
            </a:pathLst>
          </a:custGeom>
          <a:blipFill>
            <a:blip r:embed="rId7"/>
            <a:stretch>
              <a:fillRect l="0" t="0" r="0" b="0"/>
            </a:stretch>
          </a:blipFill>
        </p:spPr>
      </p:sp>
      <p:sp>
        <p:nvSpPr>
          <p:cNvPr name="TextBox 8" id="8"/>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TextBox 9" id="9"/>
          <p:cNvSpPr txBox="true"/>
          <p:nvPr/>
        </p:nvSpPr>
        <p:spPr>
          <a:xfrm rot="0">
            <a:off x="2397260" y="9343667"/>
            <a:ext cx="442180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로그인(사용자, 관리자)</a:t>
            </a:r>
          </a:p>
        </p:txBody>
      </p:sp>
      <p:sp>
        <p:nvSpPr>
          <p:cNvPr name="TextBox 10" id="10"/>
          <p:cNvSpPr txBox="true"/>
          <p:nvPr/>
        </p:nvSpPr>
        <p:spPr>
          <a:xfrm rot="0">
            <a:off x="10855084" y="9343667"/>
            <a:ext cx="442180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카카오 로그인</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69193" y="1718438"/>
            <a:ext cx="6860633" cy="7426937"/>
          </a:xfrm>
          <a:custGeom>
            <a:avLst/>
            <a:gdLst/>
            <a:ahLst/>
            <a:cxnLst/>
            <a:rect r="r" b="b" t="t" l="l"/>
            <a:pathLst>
              <a:path h="7426937" w="6860633">
                <a:moveTo>
                  <a:pt x="0" y="0"/>
                </a:moveTo>
                <a:lnTo>
                  <a:pt x="6860633" y="0"/>
                </a:lnTo>
                <a:lnTo>
                  <a:pt x="6860633" y="7426936"/>
                </a:lnTo>
                <a:lnTo>
                  <a:pt x="0" y="7426936"/>
                </a:lnTo>
                <a:lnTo>
                  <a:pt x="0" y="0"/>
                </a:lnTo>
                <a:close/>
              </a:path>
            </a:pathLst>
          </a:custGeom>
          <a:blipFill>
            <a:blip r:embed="rId6"/>
            <a:stretch>
              <a:fillRect l="0" t="0" r="0" b="0"/>
            </a:stretch>
          </a:blipFill>
        </p:spPr>
      </p:sp>
      <p:sp>
        <p:nvSpPr>
          <p:cNvPr name="Freeform 7" id="7"/>
          <p:cNvSpPr/>
          <p:nvPr/>
        </p:nvSpPr>
        <p:spPr>
          <a:xfrm flipH="false" flipV="false" rot="0">
            <a:off x="9641687" y="1721812"/>
            <a:ext cx="5514500" cy="7426937"/>
          </a:xfrm>
          <a:custGeom>
            <a:avLst/>
            <a:gdLst/>
            <a:ahLst/>
            <a:cxnLst/>
            <a:rect r="r" b="b" t="t" l="l"/>
            <a:pathLst>
              <a:path h="7426937" w="5514500">
                <a:moveTo>
                  <a:pt x="0" y="0"/>
                </a:moveTo>
                <a:lnTo>
                  <a:pt x="5514501" y="0"/>
                </a:lnTo>
                <a:lnTo>
                  <a:pt x="5514501" y="7426936"/>
                </a:lnTo>
                <a:lnTo>
                  <a:pt x="0" y="7426936"/>
                </a:lnTo>
                <a:lnTo>
                  <a:pt x="0" y="0"/>
                </a:lnTo>
                <a:close/>
              </a:path>
            </a:pathLst>
          </a:custGeom>
          <a:blipFill>
            <a:blip r:embed="rId7"/>
            <a:stretch>
              <a:fillRect l="0" t="0" r="0" b="0"/>
            </a:stretch>
          </a:blipFill>
        </p:spPr>
      </p:sp>
      <p:sp>
        <p:nvSpPr>
          <p:cNvPr name="TextBox 8" id="8"/>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TextBox 9" id="9"/>
          <p:cNvSpPr txBox="true"/>
          <p:nvPr/>
        </p:nvSpPr>
        <p:spPr>
          <a:xfrm rot="0">
            <a:off x="4172674" y="9185581"/>
            <a:ext cx="9942653"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마이페이지(정보조회, 정보수정)</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73126" y="1487731"/>
            <a:ext cx="5431508" cy="7787109"/>
          </a:xfrm>
          <a:custGeom>
            <a:avLst/>
            <a:gdLst/>
            <a:ahLst/>
            <a:cxnLst/>
            <a:rect r="r" b="b" t="t" l="l"/>
            <a:pathLst>
              <a:path h="7787109" w="5431508">
                <a:moveTo>
                  <a:pt x="0" y="0"/>
                </a:moveTo>
                <a:lnTo>
                  <a:pt x="5431508" y="0"/>
                </a:lnTo>
                <a:lnTo>
                  <a:pt x="5431508" y="7787109"/>
                </a:lnTo>
                <a:lnTo>
                  <a:pt x="0" y="7787109"/>
                </a:lnTo>
                <a:lnTo>
                  <a:pt x="0" y="0"/>
                </a:lnTo>
                <a:close/>
              </a:path>
            </a:pathLst>
          </a:custGeom>
          <a:blipFill>
            <a:blip r:embed="rId6"/>
            <a:stretch>
              <a:fillRect l="0" t="0" r="0" b="0"/>
            </a:stretch>
          </a:blipFill>
        </p:spPr>
      </p:sp>
      <p:sp>
        <p:nvSpPr>
          <p:cNvPr name="Freeform 7" id="7"/>
          <p:cNvSpPr/>
          <p:nvPr/>
        </p:nvSpPr>
        <p:spPr>
          <a:xfrm flipH="false" flipV="false" rot="0">
            <a:off x="9144000" y="2406520"/>
            <a:ext cx="8067161" cy="5949531"/>
          </a:xfrm>
          <a:custGeom>
            <a:avLst/>
            <a:gdLst/>
            <a:ahLst/>
            <a:cxnLst/>
            <a:rect r="r" b="b" t="t" l="l"/>
            <a:pathLst>
              <a:path h="5949531" w="8067161">
                <a:moveTo>
                  <a:pt x="0" y="0"/>
                </a:moveTo>
                <a:lnTo>
                  <a:pt x="8067161" y="0"/>
                </a:lnTo>
                <a:lnTo>
                  <a:pt x="8067161" y="5949531"/>
                </a:lnTo>
                <a:lnTo>
                  <a:pt x="0" y="5949531"/>
                </a:lnTo>
                <a:lnTo>
                  <a:pt x="0" y="0"/>
                </a:lnTo>
                <a:close/>
              </a:path>
            </a:pathLst>
          </a:custGeom>
          <a:blipFill>
            <a:blip r:embed="rId7"/>
            <a:stretch>
              <a:fillRect l="0" t="0" r="0" b="0"/>
            </a:stretch>
          </a:blipFill>
        </p:spPr>
      </p:sp>
      <p:sp>
        <p:nvSpPr>
          <p:cNvPr name="TextBox 8" id="8"/>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TextBox 9" id="9"/>
          <p:cNvSpPr txBox="true"/>
          <p:nvPr/>
        </p:nvSpPr>
        <p:spPr>
          <a:xfrm rot="0">
            <a:off x="4254479" y="9257161"/>
            <a:ext cx="9942653"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회원 세부기능</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572501" y="1965021"/>
            <a:ext cx="6682467" cy="7293279"/>
          </a:xfrm>
          <a:custGeom>
            <a:avLst/>
            <a:gdLst/>
            <a:ahLst/>
            <a:cxnLst/>
            <a:rect r="r" b="b" t="t" l="l"/>
            <a:pathLst>
              <a:path h="7293279" w="6682467">
                <a:moveTo>
                  <a:pt x="0" y="0"/>
                </a:moveTo>
                <a:lnTo>
                  <a:pt x="6682467" y="0"/>
                </a:lnTo>
                <a:lnTo>
                  <a:pt x="6682467" y="7293279"/>
                </a:lnTo>
                <a:lnTo>
                  <a:pt x="0" y="7293279"/>
                </a:lnTo>
                <a:lnTo>
                  <a:pt x="0" y="0"/>
                </a:lnTo>
                <a:close/>
              </a:path>
            </a:pathLst>
          </a:custGeom>
          <a:blipFill>
            <a:blip r:embed="rId6"/>
            <a:stretch>
              <a:fillRect l="0" t="0" r="0" b="0"/>
            </a:stretch>
          </a:blipFill>
        </p:spPr>
      </p:sp>
      <p:sp>
        <p:nvSpPr>
          <p:cNvPr name="TextBox 7" id="7"/>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TextBox 8" id="8"/>
          <p:cNvSpPr txBox="true"/>
          <p:nvPr/>
        </p:nvSpPr>
        <p:spPr>
          <a:xfrm rot="0">
            <a:off x="6018552" y="9352510"/>
            <a:ext cx="579036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회원가입(카카오회원, 일반회원)</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5356" y="1968384"/>
            <a:ext cx="8943866" cy="6910780"/>
          </a:xfrm>
          <a:custGeom>
            <a:avLst/>
            <a:gdLst/>
            <a:ahLst/>
            <a:cxnLst/>
            <a:rect r="r" b="b" t="t" l="l"/>
            <a:pathLst>
              <a:path h="6910780" w="8943866">
                <a:moveTo>
                  <a:pt x="0" y="0"/>
                </a:moveTo>
                <a:lnTo>
                  <a:pt x="8943865" y="0"/>
                </a:lnTo>
                <a:lnTo>
                  <a:pt x="8943865" y="6910780"/>
                </a:lnTo>
                <a:lnTo>
                  <a:pt x="0" y="6910780"/>
                </a:lnTo>
                <a:lnTo>
                  <a:pt x="0" y="0"/>
                </a:lnTo>
                <a:close/>
              </a:path>
            </a:pathLst>
          </a:custGeom>
          <a:blipFill>
            <a:blip r:embed="rId6"/>
            <a:stretch>
              <a:fillRect l="-763" t="0" r="-75" b="0"/>
            </a:stretch>
          </a:blipFill>
        </p:spPr>
      </p:sp>
      <p:sp>
        <p:nvSpPr>
          <p:cNvPr name="Freeform 5" id="5"/>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94232" y="2081609"/>
            <a:ext cx="5803180" cy="6759455"/>
          </a:xfrm>
          <a:custGeom>
            <a:avLst/>
            <a:gdLst/>
            <a:ahLst/>
            <a:cxnLst/>
            <a:rect r="r" b="b" t="t" l="l"/>
            <a:pathLst>
              <a:path h="6759455" w="5803180">
                <a:moveTo>
                  <a:pt x="0" y="0"/>
                </a:moveTo>
                <a:lnTo>
                  <a:pt x="5803180" y="0"/>
                </a:lnTo>
                <a:lnTo>
                  <a:pt x="5803180" y="6759455"/>
                </a:lnTo>
                <a:lnTo>
                  <a:pt x="0" y="6759455"/>
                </a:lnTo>
                <a:lnTo>
                  <a:pt x="0" y="0"/>
                </a:lnTo>
                <a:close/>
              </a:path>
            </a:pathLst>
          </a:custGeom>
          <a:blipFill>
            <a:blip r:embed="rId7"/>
            <a:stretch>
              <a:fillRect l="0" t="-529" r="0" b="-2597"/>
            </a:stretch>
          </a:blipFill>
        </p:spPr>
      </p:sp>
      <p:sp>
        <p:nvSpPr>
          <p:cNvPr name="TextBox 8" id="8"/>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TextBox 9" id="9"/>
          <p:cNvSpPr txBox="true"/>
          <p:nvPr/>
        </p:nvSpPr>
        <p:spPr>
          <a:xfrm rot="0">
            <a:off x="3206861" y="9058275"/>
            <a:ext cx="442180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사용자-예약생성</a:t>
            </a:r>
          </a:p>
        </p:txBody>
      </p:sp>
      <p:sp>
        <p:nvSpPr>
          <p:cNvPr name="TextBox 10" id="10"/>
          <p:cNvSpPr txBox="true"/>
          <p:nvPr/>
        </p:nvSpPr>
        <p:spPr>
          <a:xfrm rot="0">
            <a:off x="11776807" y="9058275"/>
            <a:ext cx="4568093"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사용자-예약관리</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3171" y="2310580"/>
            <a:ext cx="7800793" cy="6433046"/>
          </a:xfrm>
          <a:custGeom>
            <a:avLst/>
            <a:gdLst/>
            <a:ahLst/>
            <a:cxnLst/>
            <a:rect r="r" b="b" t="t" l="l"/>
            <a:pathLst>
              <a:path h="6433046" w="7800793">
                <a:moveTo>
                  <a:pt x="0" y="0"/>
                </a:moveTo>
                <a:lnTo>
                  <a:pt x="7800793" y="0"/>
                </a:lnTo>
                <a:lnTo>
                  <a:pt x="7800793" y="6433046"/>
                </a:lnTo>
                <a:lnTo>
                  <a:pt x="0" y="6433046"/>
                </a:lnTo>
                <a:lnTo>
                  <a:pt x="0" y="0"/>
                </a:lnTo>
                <a:close/>
              </a:path>
            </a:pathLst>
          </a:custGeom>
          <a:blipFill>
            <a:blip r:embed="rId6"/>
            <a:stretch>
              <a:fillRect l="0" t="-1005" r="0" b="-1005"/>
            </a:stretch>
          </a:blipFill>
        </p:spPr>
      </p:sp>
      <p:sp>
        <p:nvSpPr>
          <p:cNvPr name="Freeform 7" id="7"/>
          <p:cNvSpPr/>
          <p:nvPr/>
        </p:nvSpPr>
        <p:spPr>
          <a:xfrm flipH="false" flipV="false" rot="0">
            <a:off x="9888026" y="2548144"/>
            <a:ext cx="7577638" cy="5957918"/>
          </a:xfrm>
          <a:custGeom>
            <a:avLst/>
            <a:gdLst/>
            <a:ahLst/>
            <a:cxnLst/>
            <a:rect r="r" b="b" t="t" l="l"/>
            <a:pathLst>
              <a:path h="5957918" w="7577638">
                <a:moveTo>
                  <a:pt x="0" y="0"/>
                </a:moveTo>
                <a:lnTo>
                  <a:pt x="7577638" y="0"/>
                </a:lnTo>
                <a:lnTo>
                  <a:pt x="7577638" y="5957918"/>
                </a:lnTo>
                <a:lnTo>
                  <a:pt x="0" y="5957918"/>
                </a:lnTo>
                <a:lnTo>
                  <a:pt x="0" y="0"/>
                </a:lnTo>
                <a:close/>
              </a:path>
            </a:pathLst>
          </a:custGeom>
          <a:blipFill>
            <a:blip r:embed="rId7"/>
            <a:stretch>
              <a:fillRect l="0" t="0" r="0" b="0"/>
            </a:stretch>
          </a:blipFill>
        </p:spPr>
      </p:sp>
      <p:sp>
        <p:nvSpPr>
          <p:cNvPr name="TextBox 8" id="8"/>
          <p:cNvSpPr txBox="true"/>
          <p:nvPr/>
        </p:nvSpPr>
        <p:spPr>
          <a:xfrm rot="0">
            <a:off x="2176558" y="8751598"/>
            <a:ext cx="5724519"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관리자-예약상태변경</a:t>
            </a:r>
          </a:p>
        </p:txBody>
      </p:sp>
      <p:sp>
        <p:nvSpPr>
          <p:cNvPr name="TextBox 9" id="9"/>
          <p:cNvSpPr txBox="true"/>
          <p:nvPr/>
        </p:nvSpPr>
        <p:spPr>
          <a:xfrm rot="0">
            <a:off x="11421374" y="8631555"/>
            <a:ext cx="4568093"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관리자-예약관리</a:t>
            </a:r>
          </a:p>
        </p:txBody>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10076" y="1758310"/>
            <a:ext cx="4245177" cy="6899433"/>
          </a:xfrm>
          <a:custGeom>
            <a:avLst/>
            <a:gdLst/>
            <a:ahLst/>
            <a:cxnLst/>
            <a:rect r="r" b="b" t="t" l="l"/>
            <a:pathLst>
              <a:path h="6899433" w="4245177">
                <a:moveTo>
                  <a:pt x="0" y="0"/>
                </a:moveTo>
                <a:lnTo>
                  <a:pt x="4245177" y="0"/>
                </a:lnTo>
                <a:lnTo>
                  <a:pt x="4245177" y="6899433"/>
                </a:lnTo>
                <a:lnTo>
                  <a:pt x="0" y="6899433"/>
                </a:lnTo>
                <a:lnTo>
                  <a:pt x="0" y="0"/>
                </a:lnTo>
                <a:close/>
              </a:path>
            </a:pathLst>
          </a:custGeom>
          <a:blipFill>
            <a:blip r:embed="rId6"/>
            <a:stretch>
              <a:fillRect l="0" t="0" r="-764" b="0"/>
            </a:stretch>
          </a:blipFill>
        </p:spPr>
      </p:sp>
      <p:sp>
        <p:nvSpPr>
          <p:cNvPr name="Freeform 7" id="7"/>
          <p:cNvSpPr/>
          <p:nvPr/>
        </p:nvSpPr>
        <p:spPr>
          <a:xfrm flipH="false" flipV="false" rot="0">
            <a:off x="2207086" y="1869540"/>
            <a:ext cx="6478231" cy="6704508"/>
          </a:xfrm>
          <a:custGeom>
            <a:avLst/>
            <a:gdLst/>
            <a:ahLst/>
            <a:cxnLst/>
            <a:rect r="r" b="b" t="t" l="l"/>
            <a:pathLst>
              <a:path h="6704508" w="6478231">
                <a:moveTo>
                  <a:pt x="0" y="0"/>
                </a:moveTo>
                <a:lnTo>
                  <a:pt x="6478231" y="0"/>
                </a:lnTo>
                <a:lnTo>
                  <a:pt x="6478231" y="6704509"/>
                </a:lnTo>
                <a:lnTo>
                  <a:pt x="0" y="6704509"/>
                </a:lnTo>
                <a:lnTo>
                  <a:pt x="0" y="0"/>
                </a:lnTo>
                <a:close/>
              </a:path>
            </a:pathLst>
          </a:custGeom>
          <a:blipFill>
            <a:blip r:embed="rId7"/>
            <a:stretch>
              <a:fillRect l="0" t="0" r="0" b="0"/>
            </a:stretch>
          </a:blipFill>
        </p:spPr>
      </p:sp>
      <p:sp>
        <p:nvSpPr>
          <p:cNvPr name="TextBox 8" id="8"/>
          <p:cNvSpPr txBox="true"/>
          <p:nvPr/>
        </p:nvSpPr>
        <p:spPr>
          <a:xfrm rot="0">
            <a:off x="2888347" y="8649214"/>
            <a:ext cx="4970388"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관리자-휴무일관리</a:t>
            </a:r>
          </a:p>
        </p:txBody>
      </p:sp>
      <p:sp>
        <p:nvSpPr>
          <p:cNvPr name="TextBox 9" id="9"/>
          <p:cNvSpPr txBox="true"/>
          <p:nvPr/>
        </p:nvSpPr>
        <p:spPr>
          <a:xfrm rot="0">
            <a:off x="11117743" y="8763952"/>
            <a:ext cx="493381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관리자-시간대관리</a:t>
            </a:r>
          </a:p>
        </p:txBody>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41000" y="2324449"/>
            <a:ext cx="12585476" cy="5881219"/>
          </a:xfrm>
          <a:custGeom>
            <a:avLst/>
            <a:gdLst/>
            <a:ahLst/>
            <a:cxnLst/>
            <a:rect r="r" b="b" t="t" l="l"/>
            <a:pathLst>
              <a:path h="5881219" w="12585476">
                <a:moveTo>
                  <a:pt x="0" y="0"/>
                </a:moveTo>
                <a:lnTo>
                  <a:pt x="12585477" y="0"/>
                </a:lnTo>
                <a:lnTo>
                  <a:pt x="12585477" y="5881218"/>
                </a:lnTo>
                <a:lnTo>
                  <a:pt x="0" y="5881218"/>
                </a:lnTo>
                <a:lnTo>
                  <a:pt x="0" y="0"/>
                </a:lnTo>
                <a:close/>
              </a:path>
            </a:pathLst>
          </a:custGeom>
          <a:blipFill>
            <a:blip r:embed="rId6"/>
            <a:stretch>
              <a:fillRect l="0" t="0" r="-225" b="0"/>
            </a:stretch>
          </a:blipFill>
        </p:spPr>
      </p:sp>
      <p:sp>
        <p:nvSpPr>
          <p:cNvPr name="TextBox 7" id="7"/>
          <p:cNvSpPr txBox="true"/>
          <p:nvPr/>
        </p:nvSpPr>
        <p:spPr>
          <a:xfrm rot="0">
            <a:off x="6248545" y="8536305"/>
            <a:ext cx="4970388"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회원-게시글작성</a:t>
            </a:r>
          </a:p>
        </p:txBody>
      </p:sp>
      <p:sp>
        <p:nvSpPr>
          <p:cNvPr name="TextBox 8" id="8"/>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990877" y="3324710"/>
            <a:ext cx="1023262" cy="759888"/>
            <a:chOff x="0" y="0"/>
            <a:chExt cx="231780" cy="172123"/>
          </a:xfrm>
        </p:grpSpPr>
        <p:sp>
          <p:nvSpPr>
            <p:cNvPr name="Freeform 5" id="5"/>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6" id="6"/>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1</a:t>
              </a:r>
            </a:p>
          </p:txBody>
        </p:sp>
      </p:grpSp>
      <p:grpSp>
        <p:nvGrpSpPr>
          <p:cNvPr name="Group 7" id="7"/>
          <p:cNvGrpSpPr/>
          <p:nvPr/>
        </p:nvGrpSpPr>
        <p:grpSpPr>
          <a:xfrm rot="0">
            <a:off x="3990877" y="4282574"/>
            <a:ext cx="1023262" cy="759888"/>
            <a:chOff x="0" y="0"/>
            <a:chExt cx="231780" cy="172123"/>
          </a:xfrm>
        </p:grpSpPr>
        <p:sp>
          <p:nvSpPr>
            <p:cNvPr name="Freeform 8" id="8"/>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9" id="9"/>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2</a:t>
              </a:r>
            </a:p>
          </p:txBody>
        </p:sp>
      </p:grpSp>
      <p:grpSp>
        <p:nvGrpSpPr>
          <p:cNvPr name="Group 10" id="10"/>
          <p:cNvGrpSpPr/>
          <p:nvPr/>
        </p:nvGrpSpPr>
        <p:grpSpPr>
          <a:xfrm rot="0">
            <a:off x="3990877" y="5242488"/>
            <a:ext cx="1023262" cy="759888"/>
            <a:chOff x="0" y="0"/>
            <a:chExt cx="231780" cy="172123"/>
          </a:xfrm>
        </p:grpSpPr>
        <p:sp>
          <p:nvSpPr>
            <p:cNvPr name="Freeform 11" id="11"/>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12" id="12"/>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3</a:t>
              </a:r>
            </a:p>
          </p:txBody>
        </p:sp>
      </p:grpSp>
      <p:grpSp>
        <p:nvGrpSpPr>
          <p:cNvPr name="Group 13" id="13"/>
          <p:cNvGrpSpPr/>
          <p:nvPr/>
        </p:nvGrpSpPr>
        <p:grpSpPr>
          <a:xfrm rot="0">
            <a:off x="9096685" y="3327851"/>
            <a:ext cx="1023262" cy="759888"/>
            <a:chOff x="0" y="0"/>
            <a:chExt cx="231780" cy="172123"/>
          </a:xfrm>
        </p:grpSpPr>
        <p:sp>
          <p:nvSpPr>
            <p:cNvPr name="Freeform 14" id="14"/>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15" id="15"/>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5</a:t>
              </a:r>
            </a:p>
          </p:txBody>
        </p:sp>
      </p:grpSp>
      <p:grpSp>
        <p:nvGrpSpPr>
          <p:cNvPr name="Group 16" id="16"/>
          <p:cNvGrpSpPr/>
          <p:nvPr/>
        </p:nvGrpSpPr>
        <p:grpSpPr>
          <a:xfrm rot="0">
            <a:off x="9096685" y="4282574"/>
            <a:ext cx="1023262" cy="759888"/>
            <a:chOff x="0" y="0"/>
            <a:chExt cx="231780" cy="172123"/>
          </a:xfrm>
        </p:grpSpPr>
        <p:sp>
          <p:nvSpPr>
            <p:cNvPr name="Freeform 17" id="17"/>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18" id="18"/>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6</a:t>
              </a:r>
            </a:p>
          </p:txBody>
        </p:sp>
      </p:grpSp>
      <p:grpSp>
        <p:nvGrpSpPr>
          <p:cNvPr name="Group 19" id="19"/>
          <p:cNvGrpSpPr/>
          <p:nvPr/>
        </p:nvGrpSpPr>
        <p:grpSpPr>
          <a:xfrm rot="0">
            <a:off x="9096685" y="5242488"/>
            <a:ext cx="1023262" cy="759888"/>
            <a:chOff x="0" y="0"/>
            <a:chExt cx="231780" cy="172123"/>
          </a:xfrm>
        </p:grpSpPr>
        <p:sp>
          <p:nvSpPr>
            <p:cNvPr name="Freeform 20" id="20"/>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21" id="21"/>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7</a:t>
              </a:r>
            </a:p>
          </p:txBody>
        </p:sp>
      </p:grpSp>
      <p:sp>
        <p:nvSpPr>
          <p:cNvPr name="Freeform 22" id="2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3706135" y="7500868"/>
            <a:ext cx="1715193" cy="1358341"/>
          </a:xfrm>
          <a:custGeom>
            <a:avLst/>
            <a:gdLst/>
            <a:ahLst/>
            <a:cxnLst/>
            <a:rect r="r" b="b" t="t" l="l"/>
            <a:pathLst>
              <a:path h="1358341" w="1715193">
                <a:moveTo>
                  <a:pt x="0" y="0"/>
                </a:moveTo>
                <a:lnTo>
                  <a:pt x="1715193" y="0"/>
                </a:lnTo>
                <a:lnTo>
                  <a:pt x="1715193" y="1358341"/>
                </a:lnTo>
                <a:lnTo>
                  <a:pt x="0" y="1358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693412">
            <a:off x="15377135" y="6316799"/>
            <a:ext cx="1916782" cy="2571375"/>
          </a:xfrm>
          <a:custGeom>
            <a:avLst/>
            <a:gdLst/>
            <a:ahLst/>
            <a:cxnLst/>
            <a:rect r="r" b="b" t="t" l="l"/>
            <a:pathLst>
              <a:path h="2571375" w="1916782">
                <a:moveTo>
                  <a:pt x="0" y="0"/>
                </a:moveTo>
                <a:lnTo>
                  <a:pt x="1916782" y="0"/>
                </a:lnTo>
                <a:lnTo>
                  <a:pt x="1916782" y="2571376"/>
                </a:lnTo>
                <a:lnTo>
                  <a:pt x="0" y="25713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true" flipV="false" rot="0">
            <a:off x="770937" y="5807867"/>
            <a:ext cx="1311350" cy="1355953"/>
          </a:xfrm>
          <a:custGeom>
            <a:avLst/>
            <a:gdLst/>
            <a:ahLst/>
            <a:cxnLst/>
            <a:rect r="r" b="b" t="t" l="l"/>
            <a:pathLst>
              <a:path h="1355953" w="1311350">
                <a:moveTo>
                  <a:pt x="1311349" y="0"/>
                </a:moveTo>
                <a:lnTo>
                  <a:pt x="0" y="0"/>
                </a:lnTo>
                <a:lnTo>
                  <a:pt x="0" y="1355954"/>
                </a:lnTo>
                <a:lnTo>
                  <a:pt x="1311349" y="1355954"/>
                </a:lnTo>
                <a:lnTo>
                  <a:pt x="131134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91905" y="1455769"/>
            <a:ext cx="390418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목차</a:t>
            </a:r>
          </a:p>
        </p:txBody>
      </p:sp>
      <p:sp>
        <p:nvSpPr>
          <p:cNvPr name="TextBox 27" id="27"/>
          <p:cNvSpPr txBox="true"/>
          <p:nvPr/>
        </p:nvSpPr>
        <p:spPr>
          <a:xfrm rot="0">
            <a:off x="5608768" y="3292946"/>
            <a:ext cx="3135492"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팀원 소개</a:t>
            </a:r>
          </a:p>
        </p:txBody>
      </p:sp>
      <p:sp>
        <p:nvSpPr>
          <p:cNvPr name="TextBox 28" id="28"/>
          <p:cNvSpPr txBox="true"/>
          <p:nvPr/>
        </p:nvSpPr>
        <p:spPr>
          <a:xfrm rot="0">
            <a:off x="5608768" y="4250810"/>
            <a:ext cx="3135492"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프로젝트 개요</a:t>
            </a:r>
          </a:p>
        </p:txBody>
      </p:sp>
      <p:sp>
        <p:nvSpPr>
          <p:cNvPr name="TextBox 29" id="29"/>
          <p:cNvSpPr txBox="true"/>
          <p:nvPr/>
        </p:nvSpPr>
        <p:spPr>
          <a:xfrm rot="0">
            <a:off x="5608768" y="5208674"/>
            <a:ext cx="3135492"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개발 환경</a:t>
            </a:r>
          </a:p>
        </p:txBody>
      </p:sp>
      <p:sp>
        <p:nvSpPr>
          <p:cNvPr name="TextBox 30" id="30"/>
          <p:cNvSpPr txBox="true"/>
          <p:nvPr/>
        </p:nvSpPr>
        <p:spPr>
          <a:xfrm rot="0">
            <a:off x="10714576" y="3293606"/>
            <a:ext cx="5144410"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기능, 정책 정의서</a:t>
            </a:r>
          </a:p>
        </p:txBody>
      </p:sp>
      <p:sp>
        <p:nvSpPr>
          <p:cNvPr name="TextBox 31" id="31"/>
          <p:cNvSpPr txBox="true"/>
          <p:nvPr/>
        </p:nvSpPr>
        <p:spPr>
          <a:xfrm rot="0">
            <a:off x="10714576" y="4247898"/>
            <a:ext cx="5144410"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유스케이스, eXERD</a:t>
            </a:r>
          </a:p>
        </p:txBody>
      </p:sp>
      <p:sp>
        <p:nvSpPr>
          <p:cNvPr name="TextBox 32" id="32"/>
          <p:cNvSpPr txBox="true"/>
          <p:nvPr/>
        </p:nvSpPr>
        <p:spPr>
          <a:xfrm rot="0">
            <a:off x="10714576" y="5207812"/>
            <a:ext cx="5144410"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시퀀스다이어그램</a:t>
            </a:r>
          </a:p>
        </p:txBody>
      </p:sp>
      <p:sp>
        <p:nvSpPr>
          <p:cNvPr name="Freeform 33" id="33"/>
          <p:cNvSpPr/>
          <p:nvPr/>
        </p:nvSpPr>
        <p:spPr>
          <a:xfrm flipH="false" flipV="false" rot="0">
            <a:off x="2242447" y="760775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3990877" y="6202401"/>
            <a:ext cx="1023262" cy="759888"/>
            <a:chOff x="0" y="0"/>
            <a:chExt cx="231780" cy="172123"/>
          </a:xfrm>
        </p:grpSpPr>
        <p:sp>
          <p:nvSpPr>
            <p:cNvPr name="Freeform 35" id="35"/>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36" id="36"/>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4</a:t>
              </a:r>
            </a:p>
          </p:txBody>
        </p:sp>
      </p:grpSp>
      <p:sp>
        <p:nvSpPr>
          <p:cNvPr name="TextBox 37" id="37"/>
          <p:cNvSpPr txBox="true"/>
          <p:nvPr/>
        </p:nvSpPr>
        <p:spPr>
          <a:xfrm rot="0">
            <a:off x="5608768" y="6168588"/>
            <a:ext cx="3135492"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간트 차트</a:t>
            </a:r>
          </a:p>
        </p:txBody>
      </p:sp>
      <p:grpSp>
        <p:nvGrpSpPr>
          <p:cNvPr name="Group 38" id="38"/>
          <p:cNvGrpSpPr/>
          <p:nvPr/>
        </p:nvGrpSpPr>
        <p:grpSpPr>
          <a:xfrm rot="0">
            <a:off x="9096685" y="6202401"/>
            <a:ext cx="1023262" cy="759888"/>
            <a:chOff x="0" y="0"/>
            <a:chExt cx="231780" cy="172123"/>
          </a:xfrm>
        </p:grpSpPr>
        <p:sp>
          <p:nvSpPr>
            <p:cNvPr name="Freeform 39" id="39"/>
            <p:cNvSpPr/>
            <p:nvPr/>
          </p:nvSpPr>
          <p:spPr>
            <a:xfrm flipH="false" flipV="false" rot="0">
              <a:off x="0" y="0"/>
              <a:ext cx="231780" cy="172123"/>
            </a:xfrm>
            <a:custGeom>
              <a:avLst/>
              <a:gdLst/>
              <a:ahLst/>
              <a:cxnLst/>
              <a:rect r="r" b="b" t="t" l="l"/>
              <a:pathLst>
                <a:path h="172123" w="231780">
                  <a:moveTo>
                    <a:pt x="86062" y="0"/>
                  </a:moveTo>
                  <a:lnTo>
                    <a:pt x="145719" y="0"/>
                  </a:lnTo>
                  <a:cubicBezTo>
                    <a:pt x="168544" y="0"/>
                    <a:pt x="190434" y="9067"/>
                    <a:pt x="206573" y="25207"/>
                  </a:cubicBezTo>
                  <a:cubicBezTo>
                    <a:pt x="222713" y="41347"/>
                    <a:pt x="231780" y="63237"/>
                    <a:pt x="231780" y="86062"/>
                  </a:cubicBezTo>
                  <a:lnTo>
                    <a:pt x="231780" y="86062"/>
                  </a:lnTo>
                  <a:cubicBezTo>
                    <a:pt x="231780" y="108887"/>
                    <a:pt x="222713" y="130777"/>
                    <a:pt x="206573" y="146916"/>
                  </a:cubicBezTo>
                  <a:cubicBezTo>
                    <a:pt x="190434" y="163056"/>
                    <a:pt x="168544" y="172123"/>
                    <a:pt x="145719"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40" id="40"/>
            <p:cNvSpPr txBox="true"/>
            <p:nvPr/>
          </p:nvSpPr>
          <p:spPr>
            <a:xfrm>
              <a:off x="0" y="-152400"/>
              <a:ext cx="231780" cy="324523"/>
            </a:xfrm>
            <a:prstGeom prst="rect">
              <a:avLst/>
            </a:prstGeom>
          </p:spPr>
          <p:txBody>
            <a:bodyPr anchor="ctr" rtlCol="false" tIns="74667" lIns="74667" bIns="74667" rIns="74667"/>
            <a:lstStyle/>
            <a:p>
              <a:pPr algn="ctr">
                <a:lnSpc>
                  <a:spcPts val="5040"/>
                </a:lnSpc>
              </a:pPr>
              <a:r>
                <a:rPr lang="en-US" sz="3600">
                  <a:solidFill>
                    <a:srgbClr val="84604E"/>
                  </a:solidFill>
                  <a:latin typeface="Jua"/>
                  <a:ea typeface="Jua"/>
                  <a:cs typeface="Jua"/>
                  <a:sym typeface="Jua"/>
                </a:rPr>
                <a:t>8</a:t>
              </a:r>
            </a:p>
          </p:txBody>
        </p:sp>
      </p:grpSp>
      <p:sp>
        <p:nvSpPr>
          <p:cNvPr name="TextBox 41" id="41"/>
          <p:cNvSpPr txBox="true"/>
          <p:nvPr/>
        </p:nvSpPr>
        <p:spPr>
          <a:xfrm rot="0">
            <a:off x="10714576" y="6167725"/>
            <a:ext cx="5144410" cy="750189"/>
          </a:xfrm>
          <a:prstGeom prst="rect">
            <a:avLst/>
          </a:prstGeom>
        </p:spPr>
        <p:txBody>
          <a:bodyPr anchor="t" rtlCol="false" tIns="0" lIns="0" bIns="0" rIns="0">
            <a:spAutoFit/>
          </a:bodyPr>
          <a:lstStyle/>
          <a:p>
            <a:pPr algn="l" marL="0" indent="0" lvl="0">
              <a:lnSpc>
                <a:spcPts val="5688"/>
              </a:lnSpc>
              <a:spcBef>
                <a:spcPct val="0"/>
              </a:spcBef>
            </a:pPr>
            <a:r>
              <a:rPr lang="en-US" sz="3600" spc="68">
                <a:solidFill>
                  <a:srgbClr val="C98C60"/>
                </a:solidFill>
                <a:latin typeface="Jua"/>
                <a:ea typeface="Jua"/>
                <a:cs typeface="Jua"/>
                <a:sym typeface="Jua"/>
              </a:rPr>
              <a:t>주요코드 및 화면정의서</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05385" y="2023977"/>
            <a:ext cx="6793091" cy="6317575"/>
          </a:xfrm>
          <a:custGeom>
            <a:avLst/>
            <a:gdLst/>
            <a:ahLst/>
            <a:cxnLst/>
            <a:rect r="r" b="b" t="t" l="l"/>
            <a:pathLst>
              <a:path h="6317575" w="6793091">
                <a:moveTo>
                  <a:pt x="0" y="0"/>
                </a:moveTo>
                <a:lnTo>
                  <a:pt x="6793091" y="0"/>
                </a:lnTo>
                <a:lnTo>
                  <a:pt x="6793091" y="6317575"/>
                </a:lnTo>
                <a:lnTo>
                  <a:pt x="0" y="6317575"/>
                </a:lnTo>
                <a:lnTo>
                  <a:pt x="0" y="0"/>
                </a:lnTo>
                <a:close/>
              </a:path>
            </a:pathLst>
          </a:custGeom>
          <a:blipFill>
            <a:blip r:embed="rId6"/>
            <a:stretch>
              <a:fillRect l="0" t="0" r="0" b="0"/>
            </a:stretch>
          </a:blipFill>
        </p:spPr>
      </p:sp>
      <p:sp>
        <p:nvSpPr>
          <p:cNvPr name="Freeform 7" id="7"/>
          <p:cNvSpPr/>
          <p:nvPr/>
        </p:nvSpPr>
        <p:spPr>
          <a:xfrm flipH="false" flipV="false" rot="0">
            <a:off x="9254815" y="2450292"/>
            <a:ext cx="7835046" cy="5464944"/>
          </a:xfrm>
          <a:custGeom>
            <a:avLst/>
            <a:gdLst/>
            <a:ahLst/>
            <a:cxnLst/>
            <a:rect r="r" b="b" t="t" l="l"/>
            <a:pathLst>
              <a:path h="5464944" w="7835046">
                <a:moveTo>
                  <a:pt x="0" y="0"/>
                </a:moveTo>
                <a:lnTo>
                  <a:pt x="7835046" y="0"/>
                </a:lnTo>
                <a:lnTo>
                  <a:pt x="7835046" y="5464944"/>
                </a:lnTo>
                <a:lnTo>
                  <a:pt x="0" y="5464944"/>
                </a:lnTo>
                <a:lnTo>
                  <a:pt x="0" y="0"/>
                </a:lnTo>
                <a:close/>
              </a:path>
            </a:pathLst>
          </a:custGeom>
          <a:blipFill>
            <a:blip r:embed="rId7"/>
            <a:stretch>
              <a:fillRect l="0" t="0" r="0" b="0"/>
            </a:stretch>
          </a:blipFill>
        </p:spPr>
      </p:sp>
      <p:sp>
        <p:nvSpPr>
          <p:cNvPr name="TextBox 8" id="8"/>
          <p:cNvSpPr txBox="true"/>
          <p:nvPr/>
        </p:nvSpPr>
        <p:spPr>
          <a:xfrm rot="0">
            <a:off x="2455916" y="8620639"/>
            <a:ext cx="4970388"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회원-게시글조회</a:t>
            </a:r>
          </a:p>
        </p:txBody>
      </p:sp>
      <p:sp>
        <p:nvSpPr>
          <p:cNvPr name="TextBox 9" id="9"/>
          <p:cNvSpPr txBox="true"/>
          <p:nvPr/>
        </p:nvSpPr>
        <p:spPr>
          <a:xfrm rot="0">
            <a:off x="10674980" y="8239639"/>
            <a:ext cx="493381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회원-수정 및 삭제</a:t>
            </a:r>
          </a:p>
        </p:txBody>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38869" y="2651899"/>
            <a:ext cx="7126124" cy="5061731"/>
          </a:xfrm>
          <a:custGeom>
            <a:avLst/>
            <a:gdLst/>
            <a:ahLst/>
            <a:cxnLst/>
            <a:rect r="r" b="b" t="t" l="l"/>
            <a:pathLst>
              <a:path h="5061731" w="7126124">
                <a:moveTo>
                  <a:pt x="0" y="0"/>
                </a:moveTo>
                <a:lnTo>
                  <a:pt x="7126124" y="0"/>
                </a:lnTo>
                <a:lnTo>
                  <a:pt x="7126124" y="5061731"/>
                </a:lnTo>
                <a:lnTo>
                  <a:pt x="0" y="5061731"/>
                </a:lnTo>
                <a:lnTo>
                  <a:pt x="0" y="0"/>
                </a:lnTo>
                <a:close/>
              </a:path>
            </a:pathLst>
          </a:custGeom>
          <a:blipFill>
            <a:blip r:embed="rId6"/>
            <a:stretch>
              <a:fillRect l="0" t="0" r="0" b="0"/>
            </a:stretch>
          </a:blipFill>
        </p:spPr>
      </p:sp>
      <p:sp>
        <p:nvSpPr>
          <p:cNvPr name="Freeform 7" id="7"/>
          <p:cNvSpPr/>
          <p:nvPr/>
        </p:nvSpPr>
        <p:spPr>
          <a:xfrm flipH="false" flipV="false" rot="0">
            <a:off x="9323882" y="3040306"/>
            <a:ext cx="8056564" cy="4404930"/>
          </a:xfrm>
          <a:custGeom>
            <a:avLst/>
            <a:gdLst/>
            <a:ahLst/>
            <a:cxnLst/>
            <a:rect r="r" b="b" t="t" l="l"/>
            <a:pathLst>
              <a:path h="4404930" w="8056564">
                <a:moveTo>
                  <a:pt x="0" y="0"/>
                </a:moveTo>
                <a:lnTo>
                  <a:pt x="8056564" y="0"/>
                </a:lnTo>
                <a:lnTo>
                  <a:pt x="8056564" y="4404930"/>
                </a:lnTo>
                <a:lnTo>
                  <a:pt x="0" y="4404930"/>
                </a:lnTo>
                <a:lnTo>
                  <a:pt x="0" y="0"/>
                </a:lnTo>
                <a:close/>
              </a:path>
            </a:pathLst>
          </a:custGeom>
          <a:blipFill>
            <a:blip r:embed="rId7"/>
            <a:stretch>
              <a:fillRect l="-3301" t="0" r="-3301" b="0"/>
            </a:stretch>
          </a:blipFill>
        </p:spPr>
      </p:sp>
      <p:sp>
        <p:nvSpPr>
          <p:cNvPr name="TextBox 8" id="8"/>
          <p:cNvSpPr txBox="true"/>
          <p:nvPr/>
        </p:nvSpPr>
        <p:spPr>
          <a:xfrm rot="0">
            <a:off x="2074916" y="8144389"/>
            <a:ext cx="4970388"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관리자-게시글작성</a:t>
            </a:r>
          </a:p>
        </p:txBody>
      </p:sp>
      <p:sp>
        <p:nvSpPr>
          <p:cNvPr name="TextBox 9" id="9"/>
          <p:cNvSpPr txBox="true"/>
          <p:nvPr/>
        </p:nvSpPr>
        <p:spPr>
          <a:xfrm rot="0">
            <a:off x="11266857" y="7916741"/>
            <a:ext cx="4933815"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관리자-답글작성</a:t>
            </a:r>
          </a:p>
        </p:txBody>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011838" y="2110722"/>
            <a:ext cx="6826354" cy="6348790"/>
          </a:xfrm>
          <a:custGeom>
            <a:avLst/>
            <a:gdLst/>
            <a:ahLst/>
            <a:cxnLst/>
            <a:rect r="r" b="b" t="t" l="l"/>
            <a:pathLst>
              <a:path h="6348790" w="6826354">
                <a:moveTo>
                  <a:pt x="0" y="0"/>
                </a:moveTo>
                <a:lnTo>
                  <a:pt x="6826354" y="0"/>
                </a:lnTo>
                <a:lnTo>
                  <a:pt x="6826354" y="6348790"/>
                </a:lnTo>
                <a:lnTo>
                  <a:pt x="0" y="6348790"/>
                </a:lnTo>
                <a:lnTo>
                  <a:pt x="0" y="0"/>
                </a:lnTo>
                <a:close/>
              </a:path>
            </a:pathLst>
          </a:custGeom>
          <a:blipFill>
            <a:blip r:embed="rId6"/>
            <a:stretch>
              <a:fillRect l="0" t="0" r="0" b="0"/>
            </a:stretch>
          </a:blipFill>
        </p:spPr>
      </p:sp>
      <p:sp>
        <p:nvSpPr>
          <p:cNvPr name="Freeform 7" id="7"/>
          <p:cNvSpPr/>
          <p:nvPr/>
        </p:nvSpPr>
        <p:spPr>
          <a:xfrm flipH="false" flipV="false" rot="0">
            <a:off x="1421783" y="2110722"/>
            <a:ext cx="6799240" cy="6348790"/>
          </a:xfrm>
          <a:custGeom>
            <a:avLst/>
            <a:gdLst/>
            <a:ahLst/>
            <a:cxnLst/>
            <a:rect r="r" b="b" t="t" l="l"/>
            <a:pathLst>
              <a:path h="6348790" w="6799240">
                <a:moveTo>
                  <a:pt x="0" y="0"/>
                </a:moveTo>
                <a:lnTo>
                  <a:pt x="6799240" y="0"/>
                </a:lnTo>
                <a:lnTo>
                  <a:pt x="6799240" y="6348790"/>
                </a:lnTo>
                <a:lnTo>
                  <a:pt x="0" y="6348790"/>
                </a:lnTo>
                <a:lnTo>
                  <a:pt x="0" y="0"/>
                </a:lnTo>
                <a:close/>
              </a:path>
            </a:pathLst>
          </a:custGeom>
          <a:blipFill>
            <a:blip r:embed="rId7"/>
            <a:stretch>
              <a:fillRect l="0" t="0" r="0" b="0"/>
            </a:stretch>
          </a:blipFill>
        </p:spPr>
      </p:sp>
      <p:sp>
        <p:nvSpPr>
          <p:cNvPr name="TextBox 8" id="8"/>
          <p:cNvSpPr txBox="true"/>
          <p:nvPr/>
        </p:nvSpPr>
        <p:spPr>
          <a:xfrm rot="0">
            <a:off x="2360666" y="8620639"/>
            <a:ext cx="4970388"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관리자-게시글조회</a:t>
            </a:r>
          </a:p>
        </p:txBody>
      </p:sp>
      <p:sp>
        <p:nvSpPr>
          <p:cNvPr name="TextBox 9" id="9"/>
          <p:cNvSpPr txBox="true"/>
          <p:nvPr/>
        </p:nvSpPr>
        <p:spPr>
          <a:xfrm rot="0">
            <a:off x="10684100" y="8517255"/>
            <a:ext cx="5582592"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관리자-수정 및 삭제</a:t>
            </a:r>
          </a:p>
        </p:txBody>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05104" y="1614167"/>
            <a:ext cx="5434075" cy="7293472"/>
            <a:chOff x="0" y="0"/>
            <a:chExt cx="1288273" cy="1729087"/>
          </a:xfrm>
        </p:grpSpPr>
        <p:sp>
          <p:nvSpPr>
            <p:cNvPr name="Freeform 4" id="4"/>
            <p:cNvSpPr/>
            <p:nvPr/>
          </p:nvSpPr>
          <p:spPr>
            <a:xfrm flipH="false" flipV="false" rot="0">
              <a:off x="0" y="0"/>
              <a:ext cx="1288273" cy="1729087"/>
            </a:xfrm>
            <a:custGeom>
              <a:avLst/>
              <a:gdLst/>
              <a:ahLst/>
              <a:cxnLst/>
              <a:rect r="r" b="b" t="t" l="l"/>
              <a:pathLst>
                <a:path h="1729087" w="1288273">
                  <a:moveTo>
                    <a:pt x="0" y="0"/>
                  </a:moveTo>
                  <a:lnTo>
                    <a:pt x="1288273" y="0"/>
                  </a:lnTo>
                  <a:lnTo>
                    <a:pt x="1288273" y="1729087"/>
                  </a:lnTo>
                  <a:lnTo>
                    <a:pt x="0" y="1729087"/>
                  </a:lnTo>
                  <a:close/>
                </a:path>
              </a:pathLst>
            </a:custGeom>
            <a:solidFill>
              <a:srgbClr val="FFFFFF"/>
            </a:solidFill>
            <a:ln w="28575" cap="sq">
              <a:solidFill>
                <a:srgbClr val="FEE1B5"/>
              </a:solidFill>
              <a:prstDash val="solid"/>
              <a:miter/>
            </a:ln>
          </p:spPr>
        </p:sp>
        <p:sp>
          <p:nvSpPr>
            <p:cNvPr name="TextBox 5" id="5"/>
            <p:cNvSpPr txBox="true"/>
            <p:nvPr/>
          </p:nvSpPr>
          <p:spPr>
            <a:xfrm>
              <a:off x="0" y="-47625"/>
              <a:ext cx="1288273" cy="177671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638537" y="1902400"/>
            <a:ext cx="5167209" cy="6912655"/>
          </a:xfrm>
          <a:custGeom>
            <a:avLst/>
            <a:gdLst/>
            <a:ahLst/>
            <a:cxnLst/>
            <a:rect r="r" b="b" t="t" l="l"/>
            <a:pathLst>
              <a:path h="6912655" w="5167209">
                <a:moveTo>
                  <a:pt x="0" y="0"/>
                </a:moveTo>
                <a:lnTo>
                  <a:pt x="5167209" y="0"/>
                </a:lnTo>
                <a:lnTo>
                  <a:pt x="5167209" y="6912655"/>
                </a:lnTo>
                <a:lnTo>
                  <a:pt x="0" y="6912655"/>
                </a:lnTo>
                <a:lnTo>
                  <a:pt x="0" y="0"/>
                </a:lnTo>
                <a:close/>
              </a:path>
            </a:pathLst>
          </a:custGeom>
          <a:blipFill>
            <a:blip r:embed="rId4"/>
            <a:stretch>
              <a:fillRect l="0" t="0" r="0" b="0"/>
            </a:stretch>
          </a:blipFill>
        </p:spPr>
      </p:sp>
      <p:sp>
        <p:nvSpPr>
          <p:cNvPr name="TextBox 7" id="7"/>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시퀀스다이어그램</a:t>
            </a:r>
          </a:p>
        </p:txBody>
      </p:sp>
      <p:sp>
        <p:nvSpPr>
          <p:cNvPr name="Freeform 8" id="8"/>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430845" y="8963978"/>
            <a:ext cx="5582592" cy="645795"/>
          </a:xfrm>
          <a:prstGeom prst="rect">
            <a:avLst/>
          </a:prstGeom>
        </p:spPr>
        <p:txBody>
          <a:bodyPr anchor="t" rtlCol="false" tIns="0" lIns="0" bIns="0" rIns="0">
            <a:spAutoFit/>
          </a:bodyPr>
          <a:lstStyle/>
          <a:p>
            <a:pPr algn="ctr">
              <a:lnSpc>
                <a:spcPts val="4740"/>
              </a:lnSpc>
            </a:pPr>
            <a:r>
              <a:rPr lang="en-US" sz="3000" spc="270">
                <a:solidFill>
                  <a:srgbClr val="C98C60"/>
                </a:solidFill>
                <a:latin typeface="Jua"/>
                <a:ea typeface="Jua"/>
                <a:cs typeface="Jua"/>
                <a:sym typeface="Jua"/>
              </a:rPr>
              <a:t>채팅</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73727" y="2061004"/>
            <a:ext cx="16169033" cy="7512054"/>
            <a:chOff x="0" y="0"/>
            <a:chExt cx="3833244" cy="1780907"/>
          </a:xfrm>
        </p:grpSpPr>
        <p:sp>
          <p:nvSpPr>
            <p:cNvPr name="Freeform 7" id="7"/>
            <p:cNvSpPr/>
            <p:nvPr/>
          </p:nvSpPr>
          <p:spPr>
            <a:xfrm flipH="false" flipV="false" rot="0">
              <a:off x="0" y="0"/>
              <a:ext cx="3833244" cy="1780907"/>
            </a:xfrm>
            <a:custGeom>
              <a:avLst/>
              <a:gdLst/>
              <a:ahLst/>
              <a:cxnLst/>
              <a:rect r="r" b="b" t="t" l="l"/>
              <a:pathLst>
                <a:path h="1780907" w="3833244">
                  <a:moveTo>
                    <a:pt x="32080" y="0"/>
                  </a:moveTo>
                  <a:lnTo>
                    <a:pt x="3801164" y="0"/>
                  </a:lnTo>
                  <a:cubicBezTo>
                    <a:pt x="3809672" y="0"/>
                    <a:pt x="3817832" y="3380"/>
                    <a:pt x="3823848" y="9396"/>
                  </a:cubicBezTo>
                  <a:cubicBezTo>
                    <a:pt x="3829864" y="15412"/>
                    <a:pt x="3833244" y="23572"/>
                    <a:pt x="3833244" y="32080"/>
                  </a:cubicBezTo>
                  <a:lnTo>
                    <a:pt x="3833244" y="1748826"/>
                  </a:lnTo>
                  <a:cubicBezTo>
                    <a:pt x="3833244" y="1757334"/>
                    <a:pt x="3829864" y="1765494"/>
                    <a:pt x="3823848" y="1771510"/>
                  </a:cubicBezTo>
                  <a:cubicBezTo>
                    <a:pt x="3817832" y="1777527"/>
                    <a:pt x="3809672" y="1780907"/>
                    <a:pt x="3801164" y="1780907"/>
                  </a:cubicBezTo>
                  <a:lnTo>
                    <a:pt x="32080" y="1780907"/>
                  </a:lnTo>
                  <a:cubicBezTo>
                    <a:pt x="14363" y="1780907"/>
                    <a:pt x="0" y="1766544"/>
                    <a:pt x="0" y="1748826"/>
                  </a:cubicBezTo>
                  <a:lnTo>
                    <a:pt x="0" y="32080"/>
                  </a:lnTo>
                  <a:cubicBezTo>
                    <a:pt x="0" y="23572"/>
                    <a:pt x="3380" y="15412"/>
                    <a:pt x="9396" y="9396"/>
                  </a:cubicBezTo>
                  <a:cubicBezTo>
                    <a:pt x="15412" y="3380"/>
                    <a:pt x="23572" y="0"/>
                    <a:pt x="32080" y="0"/>
                  </a:cubicBezTo>
                  <a:close/>
                </a:path>
              </a:pathLst>
            </a:custGeom>
            <a:solidFill>
              <a:srgbClr val="FFFFFF"/>
            </a:solidFill>
            <a:ln w="28575" cap="rnd">
              <a:solidFill>
                <a:srgbClr val="FEE1B5"/>
              </a:solidFill>
              <a:prstDash val="sysDot"/>
              <a:round/>
            </a:ln>
          </p:spPr>
        </p:sp>
        <p:sp>
          <p:nvSpPr>
            <p:cNvPr name="TextBox 8" id="8"/>
            <p:cNvSpPr txBox="true"/>
            <p:nvPr/>
          </p:nvSpPr>
          <p:spPr>
            <a:xfrm>
              <a:off x="0" y="-47625"/>
              <a:ext cx="3833244" cy="182853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11326" y="2521162"/>
            <a:ext cx="3350666" cy="2051075"/>
          </a:xfrm>
          <a:custGeom>
            <a:avLst/>
            <a:gdLst/>
            <a:ahLst/>
            <a:cxnLst/>
            <a:rect r="r" b="b" t="t" l="l"/>
            <a:pathLst>
              <a:path h="2051075" w="3350666">
                <a:moveTo>
                  <a:pt x="0" y="0"/>
                </a:moveTo>
                <a:lnTo>
                  <a:pt x="3350667" y="0"/>
                </a:lnTo>
                <a:lnTo>
                  <a:pt x="3350667" y="2051075"/>
                </a:lnTo>
                <a:lnTo>
                  <a:pt x="0" y="2051075"/>
                </a:lnTo>
                <a:lnTo>
                  <a:pt x="0" y="0"/>
                </a:lnTo>
                <a:close/>
              </a:path>
            </a:pathLst>
          </a:custGeom>
          <a:blipFill>
            <a:blip r:embed="rId6"/>
            <a:stretch>
              <a:fillRect l="-4412" t="0" r="-4412" b="0"/>
            </a:stretch>
          </a:blipFill>
        </p:spPr>
      </p:sp>
      <p:sp>
        <p:nvSpPr>
          <p:cNvPr name="Freeform 10" id="10"/>
          <p:cNvSpPr/>
          <p:nvPr/>
        </p:nvSpPr>
        <p:spPr>
          <a:xfrm flipH="false" flipV="false" rot="0">
            <a:off x="5099593" y="2521162"/>
            <a:ext cx="3184255" cy="2094219"/>
          </a:xfrm>
          <a:custGeom>
            <a:avLst/>
            <a:gdLst/>
            <a:ahLst/>
            <a:cxnLst/>
            <a:rect r="r" b="b" t="t" l="l"/>
            <a:pathLst>
              <a:path h="2094219" w="3184255">
                <a:moveTo>
                  <a:pt x="0" y="0"/>
                </a:moveTo>
                <a:lnTo>
                  <a:pt x="3184254" y="0"/>
                </a:lnTo>
                <a:lnTo>
                  <a:pt x="3184254" y="2094220"/>
                </a:lnTo>
                <a:lnTo>
                  <a:pt x="0" y="2094220"/>
                </a:lnTo>
                <a:lnTo>
                  <a:pt x="0" y="0"/>
                </a:lnTo>
                <a:close/>
              </a:path>
            </a:pathLst>
          </a:custGeom>
          <a:blipFill>
            <a:blip r:embed="rId7"/>
            <a:stretch>
              <a:fillRect l="-8460" t="0" r="-8460" b="0"/>
            </a:stretch>
          </a:blipFill>
        </p:spPr>
      </p:sp>
      <p:sp>
        <p:nvSpPr>
          <p:cNvPr name="Freeform 11" id="11"/>
          <p:cNvSpPr/>
          <p:nvPr/>
        </p:nvSpPr>
        <p:spPr>
          <a:xfrm flipH="false" flipV="false" rot="0">
            <a:off x="8721447" y="2521162"/>
            <a:ext cx="3799758" cy="2051075"/>
          </a:xfrm>
          <a:custGeom>
            <a:avLst/>
            <a:gdLst/>
            <a:ahLst/>
            <a:cxnLst/>
            <a:rect r="r" b="b" t="t" l="l"/>
            <a:pathLst>
              <a:path h="2051075" w="3799758">
                <a:moveTo>
                  <a:pt x="0" y="0"/>
                </a:moveTo>
                <a:lnTo>
                  <a:pt x="3799758" y="0"/>
                </a:lnTo>
                <a:lnTo>
                  <a:pt x="3799758" y="2051075"/>
                </a:lnTo>
                <a:lnTo>
                  <a:pt x="0" y="2051075"/>
                </a:lnTo>
                <a:lnTo>
                  <a:pt x="0" y="0"/>
                </a:lnTo>
                <a:close/>
              </a:path>
            </a:pathLst>
          </a:custGeom>
          <a:blipFill>
            <a:blip r:embed="rId8"/>
            <a:stretch>
              <a:fillRect l="0" t="-2103" r="0" b="-2103"/>
            </a:stretch>
          </a:blipFill>
        </p:spPr>
      </p:sp>
      <p:sp>
        <p:nvSpPr>
          <p:cNvPr name="Freeform 12" id="12"/>
          <p:cNvSpPr/>
          <p:nvPr/>
        </p:nvSpPr>
        <p:spPr>
          <a:xfrm flipH="false" flipV="false" rot="0">
            <a:off x="12958805" y="2521162"/>
            <a:ext cx="3646355" cy="2051075"/>
          </a:xfrm>
          <a:custGeom>
            <a:avLst/>
            <a:gdLst/>
            <a:ahLst/>
            <a:cxnLst/>
            <a:rect r="r" b="b" t="t" l="l"/>
            <a:pathLst>
              <a:path h="2051075" w="3646355">
                <a:moveTo>
                  <a:pt x="0" y="0"/>
                </a:moveTo>
                <a:lnTo>
                  <a:pt x="3646355" y="0"/>
                </a:lnTo>
                <a:lnTo>
                  <a:pt x="3646355" y="2051075"/>
                </a:lnTo>
                <a:lnTo>
                  <a:pt x="0" y="2051075"/>
                </a:lnTo>
                <a:lnTo>
                  <a:pt x="0" y="0"/>
                </a:lnTo>
                <a:close/>
              </a:path>
            </a:pathLst>
          </a:custGeom>
          <a:blipFill>
            <a:blip r:embed="rId9"/>
            <a:stretch>
              <a:fillRect l="0" t="0" r="0" b="0"/>
            </a:stretch>
          </a:blipFill>
        </p:spPr>
      </p:sp>
      <p:sp>
        <p:nvSpPr>
          <p:cNvPr name="Freeform 13" id="13"/>
          <p:cNvSpPr/>
          <p:nvPr/>
        </p:nvSpPr>
        <p:spPr>
          <a:xfrm flipH="false" flipV="false" rot="0">
            <a:off x="1311326" y="5014738"/>
            <a:ext cx="3350666" cy="1884750"/>
          </a:xfrm>
          <a:custGeom>
            <a:avLst/>
            <a:gdLst/>
            <a:ahLst/>
            <a:cxnLst/>
            <a:rect r="r" b="b" t="t" l="l"/>
            <a:pathLst>
              <a:path h="1884750" w="3350666">
                <a:moveTo>
                  <a:pt x="0" y="0"/>
                </a:moveTo>
                <a:lnTo>
                  <a:pt x="3350667" y="0"/>
                </a:lnTo>
                <a:lnTo>
                  <a:pt x="3350667" y="1884750"/>
                </a:lnTo>
                <a:lnTo>
                  <a:pt x="0" y="1884750"/>
                </a:lnTo>
                <a:lnTo>
                  <a:pt x="0" y="0"/>
                </a:lnTo>
                <a:close/>
              </a:path>
            </a:pathLst>
          </a:custGeom>
          <a:blipFill>
            <a:blip r:embed="rId10"/>
            <a:stretch>
              <a:fillRect l="0" t="0" r="0" b="0"/>
            </a:stretch>
          </a:blipFill>
        </p:spPr>
      </p:sp>
      <p:sp>
        <p:nvSpPr>
          <p:cNvPr name="Freeform 14" id="14"/>
          <p:cNvSpPr/>
          <p:nvPr/>
        </p:nvSpPr>
        <p:spPr>
          <a:xfrm flipH="false" flipV="false" rot="0">
            <a:off x="5099593" y="5014738"/>
            <a:ext cx="3184255" cy="1791143"/>
          </a:xfrm>
          <a:custGeom>
            <a:avLst/>
            <a:gdLst/>
            <a:ahLst/>
            <a:cxnLst/>
            <a:rect r="r" b="b" t="t" l="l"/>
            <a:pathLst>
              <a:path h="1791143" w="3184255">
                <a:moveTo>
                  <a:pt x="0" y="0"/>
                </a:moveTo>
                <a:lnTo>
                  <a:pt x="3184254" y="0"/>
                </a:lnTo>
                <a:lnTo>
                  <a:pt x="3184254" y="1791143"/>
                </a:lnTo>
                <a:lnTo>
                  <a:pt x="0" y="1791143"/>
                </a:lnTo>
                <a:lnTo>
                  <a:pt x="0" y="0"/>
                </a:lnTo>
                <a:close/>
              </a:path>
            </a:pathLst>
          </a:custGeom>
          <a:blipFill>
            <a:blip r:embed="rId11"/>
            <a:stretch>
              <a:fillRect l="0" t="0" r="0" b="0"/>
            </a:stretch>
          </a:blipFill>
        </p:spPr>
      </p:sp>
      <p:sp>
        <p:nvSpPr>
          <p:cNvPr name="Freeform 15" id="15"/>
          <p:cNvSpPr/>
          <p:nvPr/>
        </p:nvSpPr>
        <p:spPr>
          <a:xfrm flipH="false" flipV="false" rot="0">
            <a:off x="9029199" y="5062407"/>
            <a:ext cx="3184255" cy="1791143"/>
          </a:xfrm>
          <a:custGeom>
            <a:avLst/>
            <a:gdLst/>
            <a:ahLst/>
            <a:cxnLst/>
            <a:rect r="r" b="b" t="t" l="l"/>
            <a:pathLst>
              <a:path h="1791143" w="3184255">
                <a:moveTo>
                  <a:pt x="0" y="0"/>
                </a:moveTo>
                <a:lnTo>
                  <a:pt x="3184254" y="0"/>
                </a:lnTo>
                <a:lnTo>
                  <a:pt x="3184254" y="1791143"/>
                </a:lnTo>
                <a:lnTo>
                  <a:pt x="0" y="1791143"/>
                </a:lnTo>
                <a:lnTo>
                  <a:pt x="0" y="0"/>
                </a:lnTo>
                <a:close/>
              </a:path>
            </a:pathLst>
          </a:custGeom>
          <a:blipFill>
            <a:blip r:embed="rId12"/>
            <a:stretch>
              <a:fillRect l="0" t="0" r="0" b="0"/>
            </a:stretch>
          </a:blipFill>
        </p:spPr>
      </p:sp>
      <p:sp>
        <p:nvSpPr>
          <p:cNvPr name="Freeform 16" id="16"/>
          <p:cNvSpPr/>
          <p:nvPr/>
        </p:nvSpPr>
        <p:spPr>
          <a:xfrm flipH="false" flipV="false" rot="0">
            <a:off x="12958805" y="5062407"/>
            <a:ext cx="3455188" cy="1943543"/>
          </a:xfrm>
          <a:custGeom>
            <a:avLst/>
            <a:gdLst/>
            <a:ahLst/>
            <a:cxnLst/>
            <a:rect r="r" b="b" t="t" l="l"/>
            <a:pathLst>
              <a:path h="1943543" w="3455188">
                <a:moveTo>
                  <a:pt x="0" y="0"/>
                </a:moveTo>
                <a:lnTo>
                  <a:pt x="3455188" y="0"/>
                </a:lnTo>
                <a:lnTo>
                  <a:pt x="3455188" y="1943543"/>
                </a:lnTo>
                <a:lnTo>
                  <a:pt x="0" y="1943543"/>
                </a:lnTo>
                <a:lnTo>
                  <a:pt x="0" y="0"/>
                </a:lnTo>
                <a:close/>
              </a:path>
            </a:pathLst>
          </a:custGeom>
          <a:blipFill>
            <a:blip r:embed="rId13"/>
            <a:stretch>
              <a:fillRect l="0" t="0" r="0" b="0"/>
            </a:stretch>
          </a:blipFill>
        </p:spPr>
      </p:sp>
      <p:sp>
        <p:nvSpPr>
          <p:cNvPr name="Freeform 17" id="17"/>
          <p:cNvSpPr/>
          <p:nvPr/>
        </p:nvSpPr>
        <p:spPr>
          <a:xfrm flipH="false" flipV="false" rot="0">
            <a:off x="1311326" y="7344845"/>
            <a:ext cx="3350666" cy="1884750"/>
          </a:xfrm>
          <a:custGeom>
            <a:avLst/>
            <a:gdLst/>
            <a:ahLst/>
            <a:cxnLst/>
            <a:rect r="r" b="b" t="t" l="l"/>
            <a:pathLst>
              <a:path h="1884750" w="3350666">
                <a:moveTo>
                  <a:pt x="0" y="0"/>
                </a:moveTo>
                <a:lnTo>
                  <a:pt x="3350667" y="0"/>
                </a:lnTo>
                <a:lnTo>
                  <a:pt x="3350667" y="1884750"/>
                </a:lnTo>
                <a:lnTo>
                  <a:pt x="0" y="1884750"/>
                </a:lnTo>
                <a:lnTo>
                  <a:pt x="0" y="0"/>
                </a:lnTo>
                <a:close/>
              </a:path>
            </a:pathLst>
          </a:custGeom>
          <a:blipFill>
            <a:blip r:embed="rId14"/>
            <a:stretch>
              <a:fillRect l="0" t="0" r="0" b="0"/>
            </a:stretch>
          </a:blipFill>
        </p:spPr>
      </p:sp>
      <p:sp>
        <p:nvSpPr>
          <p:cNvPr name="Freeform 18" id="18"/>
          <p:cNvSpPr/>
          <p:nvPr/>
        </p:nvSpPr>
        <p:spPr>
          <a:xfrm flipH="false" flipV="false" rot="0">
            <a:off x="9031315" y="7359196"/>
            <a:ext cx="3350666" cy="1884750"/>
          </a:xfrm>
          <a:custGeom>
            <a:avLst/>
            <a:gdLst/>
            <a:ahLst/>
            <a:cxnLst/>
            <a:rect r="r" b="b" t="t" l="l"/>
            <a:pathLst>
              <a:path h="1884750" w="3350666">
                <a:moveTo>
                  <a:pt x="0" y="0"/>
                </a:moveTo>
                <a:lnTo>
                  <a:pt x="3350666" y="0"/>
                </a:lnTo>
                <a:lnTo>
                  <a:pt x="3350666" y="1884750"/>
                </a:lnTo>
                <a:lnTo>
                  <a:pt x="0" y="1884750"/>
                </a:lnTo>
                <a:lnTo>
                  <a:pt x="0" y="0"/>
                </a:lnTo>
                <a:close/>
              </a:path>
            </a:pathLst>
          </a:custGeom>
          <a:blipFill>
            <a:blip r:embed="rId15"/>
            <a:stretch>
              <a:fillRect l="0" t="0" r="0" b="0"/>
            </a:stretch>
          </a:blipFill>
        </p:spPr>
      </p:sp>
      <p:sp>
        <p:nvSpPr>
          <p:cNvPr name="Freeform 19" id="19"/>
          <p:cNvSpPr/>
          <p:nvPr/>
        </p:nvSpPr>
        <p:spPr>
          <a:xfrm flipH="false" flipV="false" rot="0">
            <a:off x="12958805" y="7409568"/>
            <a:ext cx="3296987" cy="1854555"/>
          </a:xfrm>
          <a:custGeom>
            <a:avLst/>
            <a:gdLst/>
            <a:ahLst/>
            <a:cxnLst/>
            <a:rect r="r" b="b" t="t" l="l"/>
            <a:pathLst>
              <a:path h="1854555" w="3296987">
                <a:moveTo>
                  <a:pt x="0" y="0"/>
                </a:moveTo>
                <a:lnTo>
                  <a:pt x="3296987" y="0"/>
                </a:lnTo>
                <a:lnTo>
                  <a:pt x="3296987" y="1854555"/>
                </a:lnTo>
                <a:lnTo>
                  <a:pt x="0" y="1854555"/>
                </a:lnTo>
                <a:lnTo>
                  <a:pt x="0" y="0"/>
                </a:lnTo>
                <a:close/>
              </a:path>
            </a:pathLst>
          </a:custGeom>
          <a:blipFill>
            <a:blip r:embed="rId16"/>
            <a:stretch>
              <a:fillRect l="0" t="0" r="0" b="0"/>
            </a:stretch>
          </a:blipFill>
        </p:spPr>
      </p:sp>
      <p:sp>
        <p:nvSpPr>
          <p:cNvPr name="Freeform 20" id="20"/>
          <p:cNvSpPr/>
          <p:nvPr/>
        </p:nvSpPr>
        <p:spPr>
          <a:xfrm flipH="false" flipV="false" rot="0">
            <a:off x="5107552" y="7359196"/>
            <a:ext cx="3476088" cy="1955299"/>
          </a:xfrm>
          <a:custGeom>
            <a:avLst/>
            <a:gdLst/>
            <a:ahLst/>
            <a:cxnLst/>
            <a:rect r="r" b="b" t="t" l="l"/>
            <a:pathLst>
              <a:path h="1955299" w="3476088">
                <a:moveTo>
                  <a:pt x="0" y="0"/>
                </a:moveTo>
                <a:lnTo>
                  <a:pt x="3476088" y="0"/>
                </a:lnTo>
                <a:lnTo>
                  <a:pt x="3476088" y="1955299"/>
                </a:lnTo>
                <a:lnTo>
                  <a:pt x="0" y="1955299"/>
                </a:lnTo>
                <a:lnTo>
                  <a:pt x="0" y="0"/>
                </a:lnTo>
                <a:close/>
              </a:path>
            </a:pathLst>
          </a:custGeom>
          <a:blipFill>
            <a:blip r:embed="rId17"/>
            <a:stretch>
              <a:fillRect l="0" t="0" r="0" b="0"/>
            </a:stretch>
          </a:blipFill>
        </p:spPr>
      </p:sp>
      <p:sp>
        <p:nvSpPr>
          <p:cNvPr name="TextBox 21" id="21"/>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화면정의서</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90267" y="2035768"/>
            <a:ext cx="16169033" cy="7846463"/>
            <a:chOff x="0" y="0"/>
            <a:chExt cx="3833244" cy="1860186"/>
          </a:xfrm>
        </p:grpSpPr>
        <p:sp>
          <p:nvSpPr>
            <p:cNvPr name="Freeform 7" id="7"/>
            <p:cNvSpPr/>
            <p:nvPr/>
          </p:nvSpPr>
          <p:spPr>
            <a:xfrm flipH="false" flipV="false" rot="0">
              <a:off x="0" y="0"/>
              <a:ext cx="3833244" cy="1860186"/>
            </a:xfrm>
            <a:custGeom>
              <a:avLst/>
              <a:gdLst/>
              <a:ahLst/>
              <a:cxnLst/>
              <a:rect r="r" b="b" t="t" l="l"/>
              <a:pathLst>
                <a:path h="1860186" w="3833244">
                  <a:moveTo>
                    <a:pt x="32080" y="0"/>
                  </a:moveTo>
                  <a:lnTo>
                    <a:pt x="3801164" y="0"/>
                  </a:lnTo>
                  <a:cubicBezTo>
                    <a:pt x="3809672" y="0"/>
                    <a:pt x="3817832" y="3380"/>
                    <a:pt x="3823848" y="9396"/>
                  </a:cubicBezTo>
                  <a:cubicBezTo>
                    <a:pt x="3829864" y="15412"/>
                    <a:pt x="3833244" y="23572"/>
                    <a:pt x="3833244" y="32080"/>
                  </a:cubicBezTo>
                  <a:lnTo>
                    <a:pt x="3833244" y="1828106"/>
                  </a:lnTo>
                  <a:cubicBezTo>
                    <a:pt x="3833244" y="1845823"/>
                    <a:pt x="3818882" y="1860186"/>
                    <a:pt x="3801164" y="1860186"/>
                  </a:cubicBezTo>
                  <a:lnTo>
                    <a:pt x="32080" y="1860186"/>
                  </a:lnTo>
                  <a:cubicBezTo>
                    <a:pt x="23572" y="1860186"/>
                    <a:pt x="15412" y="1856806"/>
                    <a:pt x="9396" y="1850790"/>
                  </a:cubicBezTo>
                  <a:cubicBezTo>
                    <a:pt x="3380" y="1844774"/>
                    <a:pt x="0" y="1836614"/>
                    <a:pt x="0" y="1828106"/>
                  </a:cubicBezTo>
                  <a:lnTo>
                    <a:pt x="0" y="32080"/>
                  </a:lnTo>
                  <a:cubicBezTo>
                    <a:pt x="0" y="23572"/>
                    <a:pt x="3380" y="15412"/>
                    <a:pt x="9396" y="9396"/>
                  </a:cubicBezTo>
                  <a:cubicBezTo>
                    <a:pt x="15412" y="3380"/>
                    <a:pt x="23572" y="0"/>
                    <a:pt x="32080" y="0"/>
                  </a:cubicBezTo>
                  <a:close/>
                </a:path>
              </a:pathLst>
            </a:custGeom>
            <a:solidFill>
              <a:srgbClr val="FFFFFF"/>
            </a:solidFill>
            <a:ln w="28575" cap="rnd">
              <a:solidFill>
                <a:srgbClr val="FEE1B5"/>
              </a:solidFill>
              <a:prstDash val="sysDot"/>
              <a:round/>
            </a:ln>
          </p:spPr>
        </p:sp>
        <p:sp>
          <p:nvSpPr>
            <p:cNvPr name="TextBox 8" id="8"/>
            <p:cNvSpPr txBox="true"/>
            <p:nvPr/>
          </p:nvSpPr>
          <p:spPr>
            <a:xfrm>
              <a:off x="0" y="-47625"/>
              <a:ext cx="3833244" cy="190781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842" y="2314924"/>
            <a:ext cx="3823998" cy="2308739"/>
          </a:xfrm>
          <a:custGeom>
            <a:avLst/>
            <a:gdLst/>
            <a:ahLst/>
            <a:cxnLst/>
            <a:rect r="r" b="b" t="t" l="l"/>
            <a:pathLst>
              <a:path h="2308739" w="3823998">
                <a:moveTo>
                  <a:pt x="0" y="0"/>
                </a:moveTo>
                <a:lnTo>
                  <a:pt x="3823998" y="0"/>
                </a:lnTo>
                <a:lnTo>
                  <a:pt x="3823998" y="2308739"/>
                </a:lnTo>
                <a:lnTo>
                  <a:pt x="0" y="2308739"/>
                </a:lnTo>
                <a:lnTo>
                  <a:pt x="0" y="0"/>
                </a:lnTo>
                <a:close/>
              </a:path>
            </a:pathLst>
          </a:custGeom>
          <a:blipFill>
            <a:blip r:embed="rId6"/>
            <a:stretch>
              <a:fillRect l="0" t="0" r="0" b="0"/>
            </a:stretch>
          </a:blipFill>
        </p:spPr>
      </p:sp>
      <p:sp>
        <p:nvSpPr>
          <p:cNvPr name="Freeform 10" id="10"/>
          <p:cNvSpPr/>
          <p:nvPr/>
        </p:nvSpPr>
        <p:spPr>
          <a:xfrm flipH="false" flipV="false" rot="0">
            <a:off x="5326958" y="2366300"/>
            <a:ext cx="3807517" cy="2141728"/>
          </a:xfrm>
          <a:custGeom>
            <a:avLst/>
            <a:gdLst/>
            <a:ahLst/>
            <a:cxnLst/>
            <a:rect r="r" b="b" t="t" l="l"/>
            <a:pathLst>
              <a:path h="2141728" w="3807517">
                <a:moveTo>
                  <a:pt x="0" y="0"/>
                </a:moveTo>
                <a:lnTo>
                  <a:pt x="3807517" y="0"/>
                </a:lnTo>
                <a:lnTo>
                  <a:pt x="3807517" y="2141728"/>
                </a:lnTo>
                <a:lnTo>
                  <a:pt x="0" y="2141728"/>
                </a:lnTo>
                <a:lnTo>
                  <a:pt x="0" y="0"/>
                </a:lnTo>
                <a:close/>
              </a:path>
            </a:pathLst>
          </a:custGeom>
          <a:blipFill>
            <a:blip r:embed="rId7"/>
            <a:stretch>
              <a:fillRect l="0" t="0" r="0" b="0"/>
            </a:stretch>
          </a:blipFill>
        </p:spPr>
      </p:sp>
      <p:sp>
        <p:nvSpPr>
          <p:cNvPr name="Freeform 11" id="11"/>
          <p:cNvSpPr/>
          <p:nvPr/>
        </p:nvSpPr>
        <p:spPr>
          <a:xfrm flipH="false" flipV="false" rot="0">
            <a:off x="9317658" y="2394444"/>
            <a:ext cx="3644877" cy="2068468"/>
          </a:xfrm>
          <a:custGeom>
            <a:avLst/>
            <a:gdLst/>
            <a:ahLst/>
            <a:cxnLst/>
            <a:rect r="r" b="b" t="t" l="l"/>
            <a:pathLst>
              <a:path h="2068468" w="3644877">
                <a:moveTo>
                  <a:pt x="0" y="0"/>
                </a:moveTo>
                <a:lnTo>
                  <a:pt x="3644878" y="0"/>
                </a:lnTo>
                <a:lnTo>
                  <a:pt x="3644878" y="2068468"/>
                </a:lnTo>
                <a:lnTo>
                  <a:pt x="0" y="2068468"/>
                </a:lnTo>
                <a:lnTo>
                  <a:pt x="0" y="0"/>
                </a:lnTo>
                <a:close/>
              </a:path>
            </a:pathLst>
          </a:custGeom>
          <a:blipFill>
            <a:blip r:embed="rId8"/>
            <a:stretch>
              <a:fillRect l="0" t="0" r="0" b="0"/>
            </a:stretch>
          </a:blipFill>
        </p:spPr>
      </p:sp>
      <p:sp>
        <p:nvSpPr>
          <p:cNvPr name="Freeform 12" id="12"/>
          <p:cNvSpPr/>
          <p:nvPr/>
        </p:nvSpPr>
        <p:spPr>
          <a:xfrm flipH="false" flipV="false" rot="0">
            <a:off x="13143511" y="2399729"/>
            <a:ext cx="3690677" cy="2108299"/>
          </a:xfrm>
          <a:custGeom>
            <a:avLst/>
            <a:gdLst/>
            <a:ahLst/>
            <a:cxnLst/>
            <a:rect r="r" b="b" t="t" l="l"/>
            <a:pathLst>
              <a:path h="2108299" w="3690677">
                <a:moveTo>
                  <a:pt x="0" y="0"/>
                </a:moveTo>
                <a:lnTo>
                  <a:pt x="3690677" y="0"/>
                </a:lnTo>
                <a:lnTo>
                  <a:pt x="3690677" y="2108299"/>
                </a:lnTo>
                <a:lnTo>
                  <a:pt x="0" y="2108299"/>
                </a:lnTo>
                <a:lnTo>
                  <a:pt x="0" y="0"/>
                </a:lnTo>
                <a:close/>
              </a:path>
            </a:pathLst>
          </a:custGeom>
          <a:blipFill>
            <a:blip r:embed="rId9"/>
            <a:stretch>
              <a:fillRect l="0" t="0" r="0" b="0"/>
            </a:stretch>
          </a:blipFill>
        </p:spPr>
      </p:sp>
      <p:sp>
        <p:nvSpPr>
          <p:cNvPr name="Freeform 13" id="13"/>
          <p:cNvSpPr/>
          <p:nvPr/>
        </p:nvSpPr>
        <p:spPr>
          <a:xfrm flipH="false" flipV="false" rot="0">
            <a:off x="1294842" y="4892895"/>
            <a:ext cx="3823998" cy="2170119"/>
          </a:xfrm>
          <a:custGeom>
            <a:avLst/>
            <a:gdLst/>
            <a:ahLst/>
            <a:cxnLst/>
            <a:rect r="r" b="b" t="t" l="l"/>
            <a:pathLst>
              <a:path h="2170119" w="3823998">
                <a:moveTo>
                  <a:pt x="0" y="0"/>
                </a:moveTo>
                <a:lnTo>
                  <a:pt x="3823998" y="0"/>
                </a:lnTo>
                <a:lnTo>
                  <a:pt x="3823998" y="2170118"/>
                </a:lnTo>
                <a:lnTo>
                  <a:pt x="0" y="2170118"/>
                </a:lnTo>
                <a:lnTo>
                  <a:pt x="0" y="0"/>
                </a:lnTo>
                <a:close/>
              </a:path>
            </a:pathLst>
          </a:custGeom>
          <a:blipFill>
            <a:blip r:embed="rId10"/>
            <a:stretch>
              <a:fillRect l="0" t="0" r="0" b="0"/>
            </a:stretch>
          </a:blipFill>
        </p:spPr>
      </p:sp>
      <p:sp>
        <p:nvSpPr>
          <p:cNvPr name="Freeform 14" id="14"/>
          <p:cNvSpPr/>
          <p:nvPr/>
        </p:nvSpPr>
        <p:spPr>
          <a:xfrm flipH="false" flipV="false" rot="0">
            <a:off x="5326958" y="4892895"/>
            <a:ext cx="3807517" cy="2132210"/>
          </a:xfrm>
          <a:custGeom>
            <a:avLst/>
            <a:gdLst/>
            <a:ahLst/>
            <a:cxnLst/>
            <a:rect r="r" b="b" t="t" l="l"/>
            <a:pathLst>
              <a:path h="2132210" w="3807517">
                <a:moveTo>
                  <a:pt x="0" y="0"/>
                </a:moveTo>
                <a:lnTo>
                  <a:pt x="3807517" y="0"/>
                </a:lnTo>
                <a:lnTo>
                  <a:pt x="3807517" y="2132209"/>
                </a:lnTo>
                <a:lnTo>
                  <a:pt x="0" y="2132209"/>
                </a:lnTo>
                <a:lnTo>
                  <a:pt x="0" y="0"/>
                </a:lnTo>
                <a:close/>
              </a:path>
            </a:pathLst>
          </a:custGeom>
          <a:blipFill>
            <a:blip r:embed="rId11"/>
            <a:stretch>
              <a:fillRect l="0" t="0" r="0" b="0"/>
            </a:stretch>
          </a:blipFill>
        </p:spPr>
      </p:sp>
      <p:sp>
        <p:nvSpPr>
          <p:cNvPr name="Freeform 15" id="15"/>
          <p:cNvSpPr/>
          <p:nvPr/>
        </p:nvSpPr>
        <p:spPr>
          <a:xfrm flipH="false" flipV="false" rot="0">
            <a:off x="9344025" y="4892895"/>
            <a:ext cx="3618511" cy="2044459"/>
          </a:xfrm>
          <a:custGeom>
            <a:avLst/>
            <a:gdLst/>
            <a:ahLst/>
            <a:cxnLst/>
            <a:rect r="r" b="b" t="t" l="l"/>
            <a:pathLst>
              <a:path h="2044459" w="3618511">
                <a:moveTo>
                  <a:pt x="0" y="0"/>
                </a:moveTo>
                <a:lnTo>
                  <a:pt x="3618511" y="0"/>
                </a:lnTo>
                <a:lnTo>
                  <a:pt x="3618511" y="2044458"/>
                </a:lnTo>
                <a:lnTo>
                  <a:pt x="0" y="2044458"/>
                </a:lnTo>
                <a:lnTo>
                  <a:pt x="0" y="0"/>
                </a:lnTo>
                <a:close/>
              </a:path>
            </a:pathLst>
          </a:custGeom>
          <a:blipFill>
            <a:blip r:embed="rId12"/>
            <a:stretch>
              <a:fillRect l="0" t="0" r="0" b="0"/>
            </a:stretch>
          </a:blipFill>
        </p:spPr>
      </p:sp>
      <p:sp>
        <p:nvSpPr>
          <p:cNvPr name="Freeform 16" id="16"/>
          <p:cNvSpPr/>
          <p:nvPr/>
        </p:nvSpPr>
        <p:spPr>
          <a:xfrm flipH="false" flipV="false" rot="0">
            <a:off x="13181336" y="4892895"/>
            <a:ext cx="3652852" cy="2054729"/>
          </a:xfrm>
          <a:custGeom>
            <a:avLst/>
            <a:gdLst/>
            <a:ahLst/>
            <a:cxnLst/>
            <a:rect r="r" b="b" t="t" l="l"/>
            <a:pathLst>
              <a:path h="2054729" w="3652852">
                <a:moveTo>
                  <a:pt x="0" y="0"/>
                </a:moveTo>
                <a:lnTo>
                  <a:pt x="3652852" y="0"/>
                </a:lnTo>
                <a:lnTo>
                  <a:pt x="3652852" y="2054729"/>
                </a:lnTo>
                <a:lnTo>
                  <a:pt x="0" y="2054729"/>
                </a:lnTo>
                <a:lnTo>
                  <a:pt x="0" y="0"/>
                </a:lnTo>
                <a:close/>
              </a:path>
            </a:pathLst>
          </a:custGeom>
          <a:blipFill>
            <a:blip r:embed="rId13"/>
            <a:stretch>
              <a:fillRect l="0" t="0" r="0" b="0"/>
            </a:stretch>
          </a:blipFill>
        </p:spPr>
      </p:sp>
      <p:sp>
        <p:nvSpPr>
          <p:cNvPr name="Freeform 17" id="17"/>
          <p:cNvSpPr/>
          <p:nvPr/>
        </p:nvSpPr>
        <p:spPr>
          <a:xfrm flipH="false" flipV="false" rot="0">
            <a:off x="1294842" y="7329713"/>
            <a:ext cx="3823998" cy="2155779"/>
          </a:xfrm>
          <a:custGeom>
            <a:avLst/>
            <a:gdLst/>
            <a:ahLst/>
            <a:cxnLst/>
            <a:rect r="r" b="b" t="t" l="l"/>
            <a:pathLst>
              <a:path h="2155779" w="3823998">
                <a:moveTo>
                  <a:pt x="0" y="0"/>
                </a:moveTo>
                <a:lnTo>
                  <a:pt x="3823998" y="0"/>
                </a:lnTo>
                <a:lnTo>
                  <a:pt x="3823998" y="2155779"/>
                </a:lnTo>
                <a:lnTo>
                  <a:pt x="0" y="2155779"/>
                </a:lnTo>
                <a:lnTo>
                  <a:pt x="0" y="0"/>
                </a:lnTo>
                <a:close/>
              </a:path>
            </a:pathLst>
          </a:custGeom>
          <a:blipFill>
            <a:blip r:embed="rId14"/>
            <a:stretch>
              <a:fillRect l="0" t="0" r="0" b="0"/>
            </a:stretch>
          </a:blipFill>
        </p:spPr>
      </p:sp>
      <p:sp>
        <p:nvSpPr>
          <p:cNvPr name="Freeform 18" id="18"/>
          <p:cNvSpPr/>
          <p:nvPr/>
        </p:nvSpPr>
        <p:spPr>
          <a:xfrm flipH="false" flipV="false" rot="0">
            <a:off x="5326958" y="7329713"/>
            <a:ext cx="3807517" cy="2136969"/>
          </a:xfrm>
          <a:custGeom>
            <a:avLst/>
            <a:gdLst/>
            <a:ahLst/>
            <a:cxnLst/>
            <a:rect r="r" b="b" t="t" l="l"/>
            <a:pathLst>
              <a:path h="2136969" w="3807517">
                <a:moveTo>
                  <a:pt x="0" y="0"/>
                </a:moveTo>
                <a:lnTo>
                  <a:pt x="3807517" y="0"/>
                </a:lnTo>
                <a:lnTo>
                  <a:pt x="3807517" y="2136969"/>
                </a:lnTo>
                <a:lnTo>
                  <a:pt x="0" y="2136969"/>
                </a:lnTo>
                <a:lnTo>
                  <a:pt x="0" y="0"/>
                </a:lnTo>
                <a:close/>
              </a:path>
            </a:pathLst>
          </a:custGeom>
          <a:blipFill>
            <a:blip r:embed="rId15"/>
            <a:stretch>
              <a:fillRect l="0" t="0" r="0" b="0"/>
            </a:stretch>
          </a:blipFill>
        </p:spPr>
      </p:sp>
      <p:sp>
        <p:nvSpPr>
          <p:cNvPr name="Freeform 19" id="19"/>
          <p:cNvSpPr/>
          <p:nvPr/>
        </p:nvSpPr>
        <p:spPr>
          <a:xfrm flipH="false" flipV="false" rot="0">
            <a:off x="9378653" y="7365978"/>
            <a:ext cx="3583883" cy="2011454"/>
          </a:xfrm>
          <a:custGeom>
            <a:avLst/>
            <a:gdLst/>
            <a:ahLst/>
            <a:cxnLst/>
            <a:rect r="r" b="b" t="t" l="l"/>
            <a:pathLst>
              <a:path h="2011454" w="3583883">
                <a:moveTo>
                  <a:pt x="0" y="0"/>
                </a:moveTo>
                <a:lnTo>
                  <a:pt x="3583883" y="0"/>
                </a:lnTo>
                <a:lnTo>
                  <a:pt x="3583883" y="2011455"/>
                </a:lnTo>
                <a:lnTo>
                  <a:pt x="0" y="2011455"/>
                </a:lnTo>
                <a:lnTo>
                  <a:pt x="0" y="0"/>
                </a:lnTo>
                <a:close/>
              </a:path>
            </a:pathLst>
          </a:custGeom>
          <a:blipFill>
            <a:blip r:embed="rId16"/>
            <a:stretch>
              <a:fillRect l="0" t="0" r="0" b="0"/>
            </a:stretch>
          </a:blipFill>
        </p:spPr>
      </p:sp>
      <p:sp>
        <p:nvSpPr>
          <p:cNvPr name="Freeform 20" id="20"/>
          <p:cNvSpPr/>
          <p:nvPr/>
        </p:nvSpPr>
        <p:spPr>
          <a:xfrm flipH="false" flipV="false" rot="0">
            <a:off x="13210186" y="7392566"/>
            <a:ext cx="3624002" cy="2043031"/>
          </a:xfrm>
          <a:custGeom>
            <a:avLst/>
            <a:gdLst/>
            <a:ahLst/>
            <a:cxnLst/>
            <a:rect r="r" b="b" t="t" l="l"/>
            <a:pathLst>
              <a:path h="2043031" w="3624002">
                <a:moveTo>
                  <a:pt x="0" y="0"/>
                </a:moveTo>
                <a:lnTo>
                  <a:pt x="3624002" y="0"/>
                </a:lnTo>
                <a:lnTo>
                  <a:pt x="3624002" y="2043031"/>
                </a:lnTo>
                <a:lnTo>
                  <a:pt x="0" y="2043031"/>
                </a:lnTo>
                <a:lnTo>
                  <a:pt x="0" y="0"/>
                </a:lnTo>
                <a:close/>
              </a:path>
            </a:pathLst>
          </a:custGeom>
          <a:blipFill>
            <a:blip r:embed="rId17"/>
            <a:stretch>
              <a:fillRect l="0" t="0" r="0" b="0"/>
            </a:stretch>
          </a:blipFill>
        </p:spPr>
      </p:sp>
      <p:sp>
        <p:nvSpPr>
          <p:cNvPr name="TextBox 21" id="21"/>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화면정의서</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80742" y="1954151"/>
            <a:ext cx="16169033" cy="7846463"/>
            <a:chOff x="0" y="0"/>
            <a:chExt cx="3833244" cy="1860186"/>
          </a:xfrm>
        </p:grpSpPr>
        <p:sp>
          <p:nvSpPr>
            <p:cNvPr name="Freeform 6" id="6"/>
            <p:cNvSpPr/>
            <p:nvPr/>
          </p:nvSpPr>
          <p:spPr>
            <a:xfrm flipH="false" flipV="false" rot="0">
              <a:off x="0" y="0"/>
              <a:ext cx="3833244" cy="1860186"/>
            </a:xfrm>
            <a:custGeom>
              <a:avLst/>
              <a:gdLst/>
              <a:ahLst/>
              <a:cxnLst/>
              <a:rect r="r" b="b" t="t" l="l"/>
              <a:pathLst>
                <a:path h="1860186" w="3833244">
                  <a:moveTo>
                    <a:pt x="32080" y="0"/>
                  </a:moveTo>
                  <a:lnTo>
                    <a:pt x="3801164" y="0"/>
                  </a:lnTo>
                  <a:cubicBezTo>
                    <a:pt x="3809672" y="0"/>
                    <a:pt x="3817832" y="3380"/>
                    <a:pt x="3823848" y="9396"/>
                  </a:cubicBezTo>
                  <a:cubicBezTo>
                    <a:pt x="3829864" y="15412"/>
                    <a:pt x="3833244" y="23572"/>
                    <a:pt x="3833244" y="32080"/>
                  </a:cubicBezTo>
                  <a:lnTo>
                    <a:pt x="3833244" y="1828106"/>
                  </a:lnTo>
                  <a:cubicBezTo>
                    <a:pt x="3833244" y="1845823"/>
                    <a:pt x="3818882" y="1860186"/>
                    <a:pt x="3801164" y="1860186"/>
                  </a:cubicBezTo>
                  <a:lnTo>
                    <a:pt x="32080" y="1860186"/>
                  </a:lnTo>
                  <a:cubicBezTo>
                    <a:pt x="23572" y="1860186"/>
                    <a:pt x="15412" y="1856806"/>
                    <a:pt x="9396" y="1850790"/>
                  </a:cubicBezTo>
                  <a:cubicBezTo>
                    <a:pt x="3380" y="1844774"/>
                    <a:pt x="0" y="1836614"/>
                    <a:pt x="0" y="1828106"/>
                  </a:cubicBezTo>
                  <a:lnTo>
                    <a:pt x="0" y="32080"/>
                  </a:lnTo>
                  <a:cubicBezTo>
                    <a:pt x="0" y="23572"/>
                    <a:pt x="3380" y="15412"/>
                    <a:pt x="9396" y="9396"/>
                  </a:cubicBezTo>
                  <a:cubicBezTo>
                    <a:pt x="15412" y="3380"/>
                    <a:pt x="23572" y="0"/>
                    <a:pt x="32080" y="0"/>
                  </a:cubicBezTo>
                  <a:close/>
                </a:path>
              </a:pathLst>
            </a:custGeom>
            <a:solidFill>
              <a:srgbClr val="FFFFFF"/>
            </a:solidFill>
            <a:ln w="28575" cap="rnd">
              <a:solidFill>
                <a:srgbClr val="FEE1B5"/>
              </a:solidFill>
              <a:prstDash val="sysDot"/>
              <a:round/>
            </a:ln>
          </p:spPr>
        </p:sp>
        <p:sp>
          <p:nvSpPr>
            <p:cNvPr name="TextBox 7" id="7"/>
            <p:cNvSpPr txBox="true"/>
            <p:nvPr/>
          </p:nvSpPr>
          <p:spPr>
            <a:xfrm>
              <a:off x="0" y="-47625"/>
              <a:ext cx="3833244" cy="190781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69685" y="2324449"/>
            <a:ext cx="3437911" cy="1933825"/>
          </a:xfrm>
          <a:custGeom>
            <a:avLst/>
            <a:gdLst/>
            <a:ahLst/>
            <a:cxnLst/>
            <a:rect r="r" b="b" t="t" l="l"/>
            <a:pathLst>
              <a:path h="1933825" w="3437911">
                <a:moveTo>
                  <a:pt x="0" y="0"/>
                </a:moveTo>
                <a:lnTo>
                  <a:pt x="3437912" y="0"/>
                </a:lnTo>
                <a:lnTo>
                  <a:pt x="3437912" y="1933825"/>
                </a:lnTo>
                <a:lnTo>
                  <a:pt x="0" y="1933825"/>
                </a:lnTo>
                <a:lnTo>
                  <a:pt x="0" y="0"/>
                </a:lnTo>
                <a:close/>
              </a:path>
            </a:pathLst>
          </a:custGeom>
          <a:blipFill>
            <a:blip r:embed="rId6"/>
            <a:stretch>
              <a:fillRect l="0" t="0" r="0" b="0"/>
            </a:stretch>
          </a:blipFill>
        </p:spPr>
      </p:sp>
      <p:sp>
        <p:nvSpPr>
          <p:cNvPr name="Freeform 9" id="9"/>
          <p:cNvSpPr/>
          <p:nvPr/>
        </p:nvSpPr>
        <p:spPr>
          <a:xfrm flipH="false" flipV="false" rot="0">
            <a:off x="5414225" y="2324449"/>
            <a:ext cx="3445568" cy="1933825"/>
          </a:xfrm>
          <a:custGeom>
            <a:avLst/>
            <a:gdLst/>
            <a:ahLst/>
            <a:cxnLst/>
            <a:rect r="r" b="b" t="t" l="l"/>
            <a:pathLst>
              <a:path h="1933825" w="3445568">
                <a:moveTo>
                  <a:pt x="0" y="0"/>
                </a:moveTo>
                <a:lnTo>
                  <a:pt x="3445568" y="0"/>
                </a:lnTo>
                <a:lnTo>
                  <a:pt x="3445568" y="1933825"/>
                </a:lnTo>
                <a:lnTo>
                  <a:pt x="0" y="1933825"/>
                </a:lnTo>
                <a:lnTo>
                  <a:pt x="0" y="0"/>
                </a:lnTo>
                <a:close/>
              </a:path>
            </a:pathLst>
          </a:custGeom>
          <a:blipFill>
            <a:blip r:embed="rId7"/>
            <a:stretch>
              <a:fillRect l="0" t="0" r="0" b="0"/>
            </a:stretch>
          </a:blipFill>
        </p:spPr>
      </p:sp>
      <p:sp>
        <p:nvSpPr>
          <p:cNvPr name="Freeform 10" id="10"/>
          <p:cNvSpPr/>
          <p:nvPr/>
        </p:nvSpPr>
        <p:spPr>
          <a:xfrm flipH="false" flipV="false" rot="0">
            <a:off x="9366422" y="2324449"/>
            <a:ext cx="3437911" cy="1933825"/>
          </a:xfrm>
          <a:custGeom>
            <a:avLst/>
            <a:gdLst/>
            <a:ahLst/>
            <a:cxnLst/>
            <a:rect r="r" b="b" t="t" l="l"/>
            <a:pathLst>
              <a:path h="1933825" w="3437911">
                <a:moveTo>
                  <a:pt x="0" y="0"/>
                </a:moveTo>
                <a:lnTo>
                  <a:pt x="3437911" y="0"/>
                </a:lnTo>
                <a:lnTo>
                  <a:pt x="3437911" y="1933825"/>
                </a:lnTo>
                <a:lnTo>
                  <a:pt x="0" y="1933825"/>
                </a:lnTo>
                <a:lnTo>
                  <a:pt x="0" y="0"/>
                </a:lnTo>
                <a:close/>
              </a:path>
            </a:pathLst>
          </a:custGeom>
          <a:blipFill>
            <a:blip r:embed="rId8"/>
            <a:stretch>
              <a:fillRect l="0" t="0" r="0" b="0"/>
            </a:stretch>
          </a:blipFill>
        </p:spPr>
      </p:sp>
      <p:sp>
        <p:nvSpPr>
          <p:cNvPr name="Freeform 11" id="11"/>
          <p:cNvSpPr/>
          <p:nvPr/>
        </p:nvSpPr>
        <p:spPr>
          <a:xfrm flipH="false" flipV="false" rot="0">
            <a:off x="13258724" y="2324449"/>
            <a:ext cx="3437911" cy="1933825"/>
          </a:xfrm>
          <a:custGeom>
            <a:avLst/>
            <a:gdLst/>
            <a:ahLst/>
            <a:cxnLst/>
            <a:rect r="r" b="b" t="t" l="l"/>
            <a:pathLst>
              <a:path h="1933825" w="3437911">
                <a:moveTo>
                  <a:pt x="0" y="0"/>
                </a:moveTo>
                <a:lnTo>
                  <a:pt x="3437911" y="0"/>
                </a:lnTo>
                <a:lnTo>
                  <a:pt x="3437911" y="1933825"/>
                </a:lnTo>
                <a:lnTo>
                  <a:pt x="0" y="1933825"/>
                </a:lnTo>
                <a:lnTo>
                  <a:pt x="0" y="0"/>
                </a:lnTo>
                <a:close/>
              </a:path>
            </a:pathLst>
          </a:custGeom>
          <a:blipFill>
            <a:blip r:embed="rId9"/>
            <a:stretch>
              <a:fillRect l="0" t="0" r="0" b="0"/>
            </a:stretch>
          </a:blipFill>
        </p:spPr>
      </p:sp>
      <p:sp>
        <p:nvSpPr>
          <p:cNvPr name="Freeform 12" id="12"/>
          <p:cNvSpPr/>
          <p:nvPr/>
        </p:nvSpPr>
        <p:spPr>
          <a:xfrm flipH="false" flipV="false" rot="0">
            <a:off x="1439067" y="7176010"/>
            <a:ext cx="3468530" cy="1951048"/>
          </a:xfrm>
          <a:custGeom>
            <a:avLst/>
            <a:gdLst/>
            <a:ahLst/>
            <a:cxnLst/>
            <a:rect r="r" b="b" t="t" l="l"/>
            <a:pathLst>
              <a:path h="1951048" w="3468530">
                <a:moveTo>
                  <a:pt x="0" y="0"/>
                </a:moveTo>
                <a:lnTo>
                  <a:pt x="3468530" y="0"/>
                </a:lnTo>
                <a:lnTo>
                  <a:pt x="3468530" y="1951048"/>
                </a:lnTo>
                <a:lnTo>
                  <a:pt x="0" y="1951048"/>
                </a:lnTo>
                <a:lnTo>
                  <a:pt x="0" y="0"/>
                </a:lnTo>
                <a:close/>
              </a:path>
            </a:pathLst>
          </a:custGeom>
          <a:blipFill>
            <a:blip r:embed="rId10"/>
            <a:stretch>
              <a:fillRect l="0" t="0" r="0" b="0"/>
            </a:stretch>
          </a:blipFill>
        </p:spPr>
      </p:sp>
      <p:sp>
        <p:nvSpPr>
          <p:cNvPr name="Freeform 13" id="13"/>
          <p:cNvSpPr/>
          <p:nvPr/>
        </p:nvSpPr>
        <p:spPr>
          <a:xfrm flipH="false" flipV="false" rot="0">
            <a:off x="5414225" y="7176010"/>
            <a:ext cx="3445568" cy="1938132"/>
          </a:xfrm>
          <a:custGeom>
            <a:avLst/>
            <a:gdLst/>
            <a:ahLst/>
            <a:cxnLst/>
            <a:rect r="r" b="b" t="t" l="l"/>
            <a:pathLst>
              <a:path h="1938132" w="3445568">
                <a:moveTo>
                  <a:pt x="0" y="0"/>
                </a:moveTo>
                <a:lnTo>
                  <a:pt x="3445568" y="0"/>
                </a:lnTo>
                <a:lnTo>
                  <a:pt x="3445568" y="1938132"/>
                </a:lnTo>
                <a:lnTo>
                  <a:pt x="0" y="1938132"/>
                </a:lnTo>
                <a:lnTo>
                  <a:pt x="0" y="0"/>
                </a:lnTo>
                <a:close/>
              </a:path>
            </a:pathLst>
          </a:custGeom>
          <a:blipFill>
            <a:blip r:embed="rId11"/>
            <a:stretch>
              <a:fillRect l="0" t="0" r="0" b="0"/>
            </a:stretch>
          </a:blipFill>
        </p:spPr>
      </p:sp>
      <p:sp>
        <p:nvSpPr>
          <p:cNvPr name="Freeform 14" id="14"/>
          <p:cNvSpPr/>
          <p:nvPr/>
        </p:nvSpPr>
        <p:spPr>
          <a:xfrm flipH="false" flipV="false" rot="0">
            <a:off x="1439067" y="4745954"/>
            <a:ext cx="3468530" cy="1942377"/>
          </a:xfrm>
          <a:custGeom>
            <a:avLst/>
            <a:gdLst/>
            <a:ahLst/>
            <a:cxnLst/>
            <a:rect r="r" b="b" t="t" l="l"/>
            <a:pathLst>
              <a:path h="1942377" w="3468530">
                <a:moveTo>
                  <a:pt x="0" y="0"/>
                </a:moveTo>
                <a:lnTo>
                  <a:pt x="3468530" y="0"/>
                </a:lnTo>
                <a:lnTo>
                  <a:pt x="3468530" y="1942376"/>
                </a:lnTo>
                <a:lnTo>
                  <a:pt x="0" y="1942376"/>
                </a:lnTo>
                <a:lnTo>
                  <a:pt x="0" y="0"/>
                </a:lnTo>
                <a:close/>
              </a:path>
            </a:pathLst>
          </a:custGeom>
          <a:blipFill>
            <a:blip r:embed="rId12"/>
            <a:stretch>
              <a:fillRect l="0" t="0" r="0" b="0"/>
            </a:stretch>
          </a:blipFill>
        </p:spPr>
      </p:sp>
      <p:sp>
        <p:nvSpPr>
          <p:cNvPr name="Freeform 15" id="15"/>
          <p:cNvSpPr/>
          <p:nvPr/>
        </p:nvSpPr>
        <p:spPr>
          <a:xfrm flipH="false" flipV="false" rot="0">
            <a:off x="5414225" y="4745954"/>
            <a:ext cx="3445568" cy="1938132"/>
          </a:xfrm>
          <a:custGeom>
            <a:avLst/>
            <a:gdLst/>
            <a:ahLst/>
            <a:cxnLst/>
            <a:rect r="r" b="b" t="t" l="l"/>
            <a:pathLst>
              <a:path h="1938132" w="3445568">
                <a:moveTo>
                  <a:pt x="0" y="0"/>
                </a:moveTo>
                <a:lnTo>
                  <a:pt x="3445568" y="0"/>
                </a:lnTo>
                <a:lnTo>
                  <a:pt x="3445568" y="1938132"/>
                </a:lnTo>
                <a:lnTo>
                  <a:pt x="0" y="1938132"/>
                </a:lnTo>
                <a:lnTo>
                  <a:pt x="0" y="0"/>
                </a:lnTo>
                <a:close/>
              </a:path>
            </a:pathLst>
          </a:custGeom>
          <a:blipFill>
            <a:blip r:embed="rId13"/>
            <a:stretch>
              <a:fillRect l="0" t="0" r="0" b="0"/>
            </a:stretch>
          </a:blipFill>
        </p:spPr>
      </p:sp>
      <p:sp>
        <p:nvSpPr>
          <p:cNvPr name="Freeform 16" id="16"/>
          <p:cNvSpPr/>
          <p:nvPr/>
        </p:nvSpPr>
        <p:spPr>
          <a:xfrm flipH="false" flipV="false" rot="0">
            <a:off x="9364618" y="4745954"/>
            <a:ext cx="3445568" cy="1938132"/>
          </a:xfrm>
          <a:custGeom>
            <a:avLst/>
            <a:gdLst/>
            <a:ahLst/>
            <a:cxnLst/>
            <a:rect r="r" b="b" t="t" l="l"/>
            <a:pathLst>
              <a:path h="1938132" w="3445568">
                <a:moveTo>
                  <a:pt x="0" y="0"/>
                </a:moveTo>
                <a:lnTo>
                  <a:pt x="3445569" y="0"/>
                </a:lnTo>
                <a:lnTo>
                  <a:pt x="3445569" y="1938132"/>
                </a:lnTo>
                <a:lnTo>
                  <a:pt x="0" y="1938132"/>
                </a:lnTo>
                <a:lnTo>
                  <a:pt x="0" y="0"/>
                </a:lnTo>
                <a:close/>
              </a:path>
            </a:pathLst>
          </a:custGeom>
          <a:blipFill>
            <a:blip r:embed="rId14"/>
            <a:stretch>
              <a:fillRect l="0" t="0" r="0" b="0"/>
            </a:stretch>
          </a:blipFill>
        </p:spPr>
      </p:sp>
      <p:sp>
        <p:nvSpPr>
          <p:cNvPr name="Freeform 17" id="17"/>
          <p:cNvSpPr/>
          <p:nvPr/>
        </p:nvSpPr>
        <p:spPr>
          <a:xfrm flipH="false" flipV="false" rot="0">
            <a:off x="13315012" y="4745954"/>
            <a:ext cx="3381623" cy="1902163"/>
          </a:xfrm>
          <a:custGeom>
            <a:avLst/>
            <a:gdLst/>
            <a:ahLst/>
            <a:cxnLst/>
            <a:rect r="r" b="b" t="t" l="l"/>
            <a:pathLst>
              <a:path h="1902163" w="3381623">
                <a:moveTo>
                  <a:pt x="0" y="0"/>
                </a:moveTo>
                <a:lnTo>
                  <a:pt x="3381623" y="0"/>
                </a:lnTo>
                <a:lnTo>
                  <a:pt x="3381623" y="1902163"/>
                </a:lnTo>
                <a:lnTo>
                  <a:pt x="0" y="1902163"/>
                </a:lnTo>
                <a:lnTo>
                  <a:pt x="0" y="0"/>
                </a:lnTo>
                <a:close/>
              </a:path>
            </a:pathLst>
          </a:custGeom>
          <a:blipFill>
            <a:blip r:embed="rId15"/>
            <a:stretch>
              <a:fillRect l="0" t="0" r="0" b="0"/>
            </a:stretch>
          </a:blipFill>
        </p:spPr>
      </p:sp>
      <p:sp>
        <p:nvSpPr>
          <p:cNvPr name="Freeform 18" id="18"/>
          <p:cNvSpPr/>
          <p:nvPr/>
        </p:nvSpPr>
        <p:spPr>
          <a:xfrm flipH="false" flipV="false" rot="0">
            <a:off x="9364618" y="7176010"/>
            <a:ext cx="3439715" cy="1934840"/>
          </a:xfrm>
          <a:custGeom>
            <a:avLst/>
            <a:gdLst/>
            <a:ahLst/>
            <a:cxnLst/>
            <a:rect r="r" b="b" t="t" l="l"/>
            <a:pathLst>
              <a:path h="1934840" w="3439715">
                <a:moveTo>
                  <a:pt x="0" y="0"/>
                </a:moveTo>
                <a:lnTo>
                  <a:pt x="3439715" y="0"/>
                </a:lnTo>
                <a:lnTo>
                  <a:pt x="3439715" y="1934840"/>
                </a:lnTo>
                <a:lnTo>
                  <a:pt x="0" y="1934840"/>
                </a:lnTo>
                <a:lnTo>
                  <a:pt x="0" y="0"/>
                </a:lnTo>
                <a:close/>
              </a:path>
            </a:pathLst>
          </a:custGeom>
          <a:blipFill>
            <a:blip r:embed="rId16"/>
            <a:stretch>
              <a:fillRect l="0" t="0" r="0" b="0"/>
            </a:stretch>
          </a:blipFill>
        </p:spPr>
      </p:sp>
      <p:sp>
        <p:nvSpPr>
          <p:cNvPr name="Freeform 19" id="19"/>
          <p:cNvSpPr/>
          <p:nvPr/>
        </p:nvSpPr>
        <p:spPr>
          <a:xfrm flipH="false" flipV="false" rot="0">
            <a:off x="13315012" y="7176010"/>
            <a:ext cx="3381623" cy="1902163"/>
          </a:xfrm>
          <a:custGeom>
            <a:avLst/>
            <a:gdLst/>
            <a:ahLst/>
            <a:cxnLst/>
            <a:rect r="r" b="b" t="t" l="l"/>
            <a:pathLst>
              <a:path h="1902163" w="3381623">
                <a:moveTo>
                  <a:pt x="0" y="0"/>
                </a:moveTo>
                <a:lnTo>
                  <a:pt x="3381623" y="0"/>
                </a:lnTo>
                <a:lnTo>
                  <a:pt x="3381623" y="1902163"/>
                </a:lnTo>
                <a:lnTo>
                  <a:pt x="0" y="1902163"/>
                </a:lnTo>
                <a:lnTo>
                  <a:pt x="0" y="0"/>
                </a:lnTo>
                <a:close/>
              </a:path>
            </a:pathLst>
          </a:custGeom>
          <a:blipFill>
            <a:blip r:embed="rId17"/>
            <a:stretch>
              <a:fillRect l="0" t="0" r="0" b="0"/>
            </a:stretch>
          </a:blipFill>
        </p:spPr>
      </p:sp>
      <p:sp>
        <p:nvSpPr>
          <p:cNvPr name="TextBox 20" id="2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화면정의서</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80742" y="1954151"/>
            <a:ext cx="16169033" cy="7846463"/>
            <a:chOff x="0" y="0"/>
            <a:chExt cx="3833244" cy="1860186"/>
          </a:xfrm>
        </p:grpSpPr>
        <p:sp>
          <p:nvSpPr>
            <p:cNvPr name="Freeform 6" id="6"/>
            <p:cNvSpPr/>
            <p:nvPr/>
          </p:nvSpPr>
          <p:spPr>
            <a:xfrm flipH="false" flipV="false" rot="0">
              <a:off x="0" y="0"/>
              <a:ext cx="3833244" cy="1860186"/>
            </a:xfrm>
            <a:custGeom>
              <a:avLst/>
              <a:gdLst/>
              <a:ahLst/>
              <a:cxnLst/>
              <a:rect r="r" b="b" t="t" l="l"/>
              <a:pathLst>
                <a:path h="1860186" w="3833244">
                  <a:moveTo>
                    <a:pt x="32080" y="0"/>
                  </a:moveTo>
                  <a:lnTo>
                    <a:pt x="3801164" y="0"/>
                  </a:lnTo>
                  <a:cubicBezTo>
                    <a:pt x="3809672" y="0"/>
                    <a:pt x="3817832" y="3380"/>
                    <a:pt x="3823848" y="9396"/>
                  </a:cubicBezTo>
                  <a:cubicBezTo>
                    <a:pt x="3829864" y="15412"/>
                    <a:pt x="3833244" y="23572"/>
                    <a:pt x="3833244" y="32080"/>
                  </a:cubicBezTo>
                  <a:lnTo>
                    <a:pt x="3833244" y="1828106"/>
                  </a:lnTo>
                  <a:cubicBezTo>
                    <a:pt x="3833244" y="1845823"/>
                    <a:pt x="3818882" y="1860186"/>
                    <a:pt x="3801164" y="1860186"/>
                  </a:cubicBezTo>
                  <a:lnTo>
                    <a:pt x="32080" y="1860186"/>
                  </a:lnTo>
                  <a:cubicBezTo>
                    <a:pt x="23572" y="1860186"/>
                    <a:pt x="15412" y="1856806"/>
                    <a:pt x="9396" y="1850790"/>
                  </a:cubicBezTo>
                  <a:cubicBezTo>
                    <a:pt x="3380" y="1844774"/>
                    <a:pt x="0" y="1836614"/>
                    <a:pt x="0" y="1828106"/>
                  </a:cubicBezTo>
                  <a:lnTo>
                    <a:pt x="0" y="32080"/>
                  </a:lnTo>
                  <a:cubicBezTo>
                    <a:pt x="0" y="23572"/>
                    <a:pt x="3380" y="15412"/>
                    <a:pt x="9396" y="9396"/>
                  </a:cubicBezTo>
                  <a:cubicBezTo>
                    <a:pt x="15412" y="3380"/>
                    <a:pt x="23572" y="0"/>
                    <a:pt x="32080" y="0"/>
                  </a:cubicBezTo>
                  <a:close/>
                </a:path>
              </a:pathLst>
            </a:custGeom>
            <a:solidFill>
              <a:srgbClr val="FFFFFF"/>
            </a:solidFill>
            <a:ln w="28575" cap="rnd">
              <a:solidFill>
                <a:srgbClr val="FEE1B5"/>
              </a:solidFill>
              <a:prstDash val="sysDot"/>
              <a:round/>
            </a:ln>
          </p:spPr>
        </p:sp>
        <p:sp>
          <p:nvSpPr>
            <p:cNvPr name="TextBox 7" id="7"/>
            <p:cNvSpPr txBox="true"/>
            <p:nvPr/>
          </p:nvSpPr>
          <p:spPr>
            <a:xfrm>
              <a:off x="0" y="-47625"/>
              <a:ext cx="3833244" cy="190781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08928" y="2324449"/>
            <a:ext cx="3498358" cy="1954707"/>
          </a:xfrm>
          <a:custGeom>
            <a:avLst/>
            <a:gdLst/>
            <a:ahLst/>
            <a:cxnLst/>
            <a:rect r="r" b="b" t="t" l="l"/>
            <a:pathLst>
              <a:path h="1954707" w="3498358">
                <a:moveTo>
                  <a:pt x="0" y="0"/>
                </a:moveTo>
                <a:lnTo>
                  <a:pt x="3498357" y="0"/>
                </a:lnTo>
                <a:lnTo>
                  <a:pt x="3498357" y="1954707"/>
                </a:lnTo>
                <a:lnTo>
                  <a:pt x="0" y="1954707"/>
                </a:lnTo>
                <a:lnTo>
                  <a:pt x="0" y="0"/>
                </a:lnTo>
                <a:close/>
              </a:path>
            </a:pathLst>
          </a:custGeom>
          <a:blipFill>
            <a:blip r:embed="rId6"/>
            <a:stretch>
              <a:fillRect l="0" t="0" r="0" b="0"/>
            </a:stretch>
          </a:blipFill>
        </p:spPr>
      </p:sp>
      <p:sp>
        <p:nvSpPr>
          <p:cNvPr name="Freeform 9" id="9"/>
          <p:cNvSpPr/>
          <p:nvPr/>
        </p:nvSpPr>
        <p:spPr>
          <a:xfrm flipH="false" flipV="false" rot="0">
            <a:off x="5436478" y="2356556"/>
            <a:ext cx="3417956" cy="1922600"/>
          </a:xfrm>
          <a:custGeom>
            <a:avLst/>
            <a:gdLst/>
            <a:ahLst/>
            <a:cxnLst/>
            <a:rect r="r" b="b" t="t" l="l"/>
            <a:pathLst>
              <a:path h="1922600" w="3417956">
                <a:moveTo>
                  <a:pt x="0" y="0"/>
                </a:moveTo>
                <a:lnTo>
                  <a:pt x="3417957" y="0"/>
                </a:lnTo>
                <a:lnTo>
                  <a:pt x="3417957" y="1922600"/>
                </a:lnTo>
                <a:lnTo>
                  <a:pt x="0" y="1922600"/>
                </a:lnTo>
                <a:lnTo>
                  <a:pt x="0" y="0"/>
                </a:lnTo>
                <a:close/>
              </a:path>
            </a:pathLst>
          </a:custGeom>
          <a:blipFill>
            <a:blip r:embed="rId7"/>
            <a:stretch>
              <a:fillRect l="0" t="0" r="0" b="0"/>
            </a:stretch>
          </a:blipFill>
        </p:spPr>
      </p:sp>
      <p:sp>
        <p:nvSpPr>
          <p:cNvPr name="Freeform 10" id="10"/>
          <p:cNvSpPr/>
          <p:nvPr/>
        </p:nvSpPr>
        <p:spPr>
          <a:xfrm flipH="false" flipV="false" rot="0">
            <a:off x="9283060" y="2356556"/>
            <a:ext cx="3449231" cy="1922600"/>
          </a:xfrm>
          <a:custGeom>
            <a:avLst/>
            <a:gdLst/>
            <a:ahLst/>
            <a:cxnLst/>
            <a:rect r="r" b="b" t="t" l="l"/>
            <a:pathLst>
              <a:path h="1922600" w="3449231">
                <a:moveTo>
                  <a:pt x="0" y="0"/>
                </a:moveTo>
                <a:lnTo>
                  <a:pt x="3449231" y="0"/>
                </a:lnTo>
                <a:lnTo>
                  <a:pt x="3449231" y="1922600"/>
                </a:lnTo>
                <a:lnTo>
                  <a:pt x="0" y="1922600"/>
                </a:lnTo>
                <a:lnTo>
                  <a:pt x="0" y="0"/>
                </a:lnTo>
                <a:close/>
              </a:path>
            </a:pathLst>
          </a:custGeom>
          <a:blipFill>
            <a:blip r:embed="rId8"/>
            <a:stretch>
              <a:fillRect l="0" t="0" r="0" b="0"/>
            </a:stretch>
          </a:blipFill>
        </p:spPr>
      </p:sp>
      <p:sp>
        <p:nvSpPr>
          <p:cNvPr name="Freeform 11" id="11"/>
          <p:cNvSpPr/>
          <p:nvPr/>
        </p:nvSpPr>
        <p:spPr>
          <a:xfrm flipH="false" flipV="false" rot="0">
            <a:off x="13160916" y="2395903"/>
            <a:ext cx="3367590" cy="1883253"/>
          </a:xfrm>
          <a:custGeom>
            <a:avLst/>
            <a:gdLst/>
            <a:ahLst/>
            <a:cxnLst/>
            <a:rect r="r" b="b" t="t" l="l"/>
            <a:pathLst>
              <a:path h="1883253" w="3367590">
                <a:moveTo>
                  <a:pt x="0" y="0"/>
                </a:moveTo>
                <a:lnTo>
                  <a:pt x="3367590" y="0"/>
                </a:lnTo>
                <a:lnTo>
                  <a:pt x="3367590" y="1883253"/>
                </a:lnTo>
                <a:lnTo>
                  <a:pt x="0" y="1883253"/>
                </a:lnTo>
                <a:lnTo>
                  <a:pt x="0" y="0"/>
                </a:lnTo>
                <a:close/>
              </a:path>
            </a:pathLst>
          </a:custGeom>
          <a:blipFill>
            <a:blip r:embed="rId9"/>
            <a:stretch>
              <a:fillRect l="0" t="0" r="0" b="0"/>
            </a:stretch>
          </a:blipFill>
        </p:spPr>
      </p:sp>
      <p:sp>
        <p:nvSpPr>
          <p:cNvPr name="Freeform 12" id="12"/>
          <p:cNvSpPr/>
          <p:nvPr/>
        </p:nvSpPr>
        <p:spPr>
          <a:xfrm flipH="false" flipV="false" rot="0">
            <a:off x="1508928" y="4684399"/>
            <a:ext cx="3498358" cy="1983052"/>
          </a:xfrm>
          <a:custGeom>
            <a:avLst/>
            <a:gdLst/>
            <a:ahLst/>
            <a:cxnLst/>
            <a:rect r="r" b="b" t="t" l="l"/>
            <a:pathLst>
              <a:path h="1983052" w="3498358">
                <a:moveTo>
                  <a:pt x="0" y="0"/>
                </a:moveTo>
                <a:lnTo>
                  <a:pt x="3498357" y="0"/>
                </a:lnTo>
                <a:lnTo>
                  <a:pt x="3498357" y="1983052"/>
                </a:lnTo>
                <a:lnTo>
                  <a:pt x="0" y="1983052"/>
                </a:lnTo>
                <a:lnTo>
                  <a:pt x="0" y="0"/>
                </a:lnTo>
                <a:close/>
              </a:path>
            </a:pathLst>
          </a:custGeom>
          <a:blipFill>
            <a:blip r:embed="rId10"/>
            <a:stretch>
              <a:fillRect l="0" t="0" r="0" b="0"/>
            </a:stretch>
          </a:blipFill>
        </p:spPr>
      </p:sp>
      <p:sp>
        <p:nvSpPr>
          <p:cNvPr name="Freeform 13" id="13"/>
          <p:cNvSpPr/>
          <p:nvPr/>
        </p:nvSpPr>
        <p:spPr>
          <a:xfrm flipH="false" flipV="false" rot="0">
            <a:off x="5470412" y="4684399"/>
            <a:ext cx="3417956" cy="1912541"/>
          </a:xfrm>
          <a:custGeom>
            <a:avLst/>
            <a:gdLst/>
            <a:ahLst/>
            <a:cxnLst/>
            <a:rect r="r" b="b" t="t" l="l"/>
            <a:pathLst>
              <a:path h="1912541" w="3417956">
                <a:moveTo>
                  <a:pt x="0" y="0"/>
                </a:moveTo>
                <a:lnTo>
                  <a:pt x="3417956" y="0"/>
                </a:lnTo>
                <a:lnTo>
                  <a:pt x="3417956" y="1912541"/>
                </a:lnTo>
                <a:lnTo>
                  <a:pt x="0" y="1912541"/>
                </a:lnTo>
                <a:lnTo>
                  <a:pt x="0" y="0"/>
                </a:lnTo>
                <a:close/>
              </a:path>
            </a:pathLst>
          </a:custGeom>
          <a:blipFill>
            <a:blip r:embed="rId11"/>
            <a:stretch>
              <a:fillRect l="0" t="0" r="0" b="0"/>
            </a:stretch>
          </a:blipFill>
        </p:spPr>
      </p:sp>
      <p:sp>
        <p:nvSpPr>
          <p:cNvPr name="Freeform 14" id="14"/>
          <p:cNvSpPr/>
          <p:nvPr/>
        </p:nvSpPr>
        <p:spPr>
          <a:xfrm flipH="false" flipV="false" rot="0">
            <a:off x="9355093" y="4684399"/>
            <a:ext cx="3367672" cy="1906318"/>
          </a:xfrm>
          <a:custGeom>
            <a:avLst/>
            <a:gdLst/>
            <a:ahLst/>
            <a:cxnLst/>
            <a:rect r="r" b="b" t="t" l="l"/>
            <a:pathLst>
              <a:path h="1906318" w="3367672">
                <a:moveTo>
                  <a:pt x="0" y="0"/>
                </a:moveTo>
                <a:lnTo>
                  <a:pt x="3367673" y="0"/>
                </a:lnTo>
                <a:lnTo>
                  <a:pt x="3367673" y="1906318"/>
                </a:lnTo>
                <a:lnTo>
                  <a:pt x="0" y="1906318"/>
                </a:lnTo>
                <a:lnTo>
                  <a:pt x="0" y="0"/>
                </a:lnTo>
                <a:close/>
              </a:path>
            </a:pathLst>
          </a:custGeom>
          <a:blipFill>
            <a:blip r:embed="rId12"/>
            <a:stretch>
              <a:fillRect l="0" t="0" r="0" b="0"/>
            </a:stretch>
          </a:blipFill>
        </p:spPr>
      </p:sp>
      <p:sp>
        <p:nvSpPr>
          <p:cNvPr name="Freeform 15" id="15"/>
          <p:cNvSpPr/>
          <p:nvPr/>
        </p:nvSpPr>
        <p:spPr>
          <a:xfrm flipH="false" flipV="false" rot="0">
            <a:off x="13189491" y="4684399"/>
            <a:ext cx="3339015" cy="1880808"/>
          </a:xfrm>
          <a:custGeom>
            <a:avLst/>
            <a:gdLst/>
            <a:ahLst/>
            <a:cxnLst/>
            <a:rect r="r" b="b" t="t" l="l"/>
            <a:pathLst>
              <a:path h="1880808" w="3339015">
                <a:moveTo>
                  <a:pt x="0" y="0"/>
                </a:moveTo>
                <a:lnTo>
                  <a:pt x="3339015" y="0"/>
                </a:lnTo>
                <a:lnTo>
                  <a:pt x="3339015" y="1880808"/>
                </a:lnTo>
                <a:lnTo>
                  <a:pt x="0" y="1880808"/>
                </a:lnTo>
                <a:lnTo>
                  <a:pt x="0" y="0"/>
                </a:lnTo>
                <a:close/>
              </a:path>
            </a:pathLst>
          </a:custGeom>
          <a:blipFill>
            <a:blip r:embed="rId13"/>
            <a:stretch>
              <a:fillRect l="0" t="0" r="0" b="0"/>
            </a:stretch>
          </a:blipFill>
        </p:spPr>
      </p:sp>
      <p:sp>
        <p:nvSpPr>
          <p:cNvPr name="Freeform 16" id="16"/>
          <p:cNvSpPr/>
          <p:nvPr/>
        </p:nvSpPr>
        <p:spPr>
          <a:xfrm flipH="false" flipV="false" rot="0">
            <a:off x="1596525" y="7077026"/>
            <a:ext cx="3410760" cy="1906990"/>
          </a:xfrm>
          <a:custGeom>
            <a:avLst/>
            <a:gdLst/>
            <a:ahLst/>
            <a:cxnLst/>
            <a:rect r="r" b="b" t="t" l="l"/>
            <a:pathLst>
              <a:path h="1906990" w="3410760">
                <a:moveTo>
                  <a:pt x="0" y="0"/>
                </a:moveTo>
                <a:lnTo>
                  <a:pt x="3410760" y="0"/>
                </a:lnTo>
                <a:lnTo>
                  <a:pt x="3410760" y="1906990"/>
                </a:lnTo>
                <a:lnTo>
                  <a:pt x="0" y="1906990"/>
                </a:lnTo>
                <a:lnTo>
                  <a:pt x="0" y="0"/>
                </a:lnTo>
                <a:close/>
              </a:path>
            </a:pathLst>
          </a:custGeom>
          <a:blipFill>
            <a:blip r:embed="rId14"/>
            <a:stretch>
              <a:fillRect l="0" t="0" r="0" b="0"/>
            </a:stretch>
          </a:blipFill>
        </p:spPr>
      </p:sp>
      <p:sp>
        <p:nvSpPr>
          <p:cNvPr name="Freeform 17" id="17"/>
          <p:cNvSpPr/>
          <p:nvPr/>
        </p:nvSpPr>
        <p:spPr>
          <a:xfrm flipH="false" flipV="false" rot="0">
            <a:off x="5436478" y="7077026"/>
            <a:ext cx="3417956" cy="1917853"/>
          </a:xfrm>
          <a:custGeom>
            <a:avLst/>
            <a:gdLst/>
            <a:ahLst/>
            <a:cxnLst/>
            <a:rect r="r" b="b" t="t" l="l"/>
            <a:pathLst>
              <a:path h="1917853" w="3417956">
                <a:moveTo>
                  <a:pt x="0" y="0"/>
                </a:moveTo>
                <a:lnTo>
                  <a:pt x="3417957" y="0"/>
                </a:lnTo>
                <a:lnTo>
                  <a:pt x="3417957" y="1917854"/>
                </a:lnTo>
                <a:lnTo>
                  <a:pt x="0" y="1917854"/>
                </a:lnTo>
                <a:lnTo>
                  <a:pt x="0" y="0"/>
                </a:lnTo>
                <a:close/>
              </a:path>
            </a:pathLst>
          </a:custGeom>
          <a:blipFill>
            <a:blip r:embed="rId15"/>
            <a:stretch>
              <a:fillRect l="0" t="0" r="0" b="0"/>
            </a:stretch>
          </a:blipFill>
        </p:spPr>
      </p:sp>
      <p:sp>
        <p:nvSpPr>
          <p:cNvPr name="Freeform 18" id="18"/>
          <p:cNvSpPr/>
          <p:nvPr/>
        </p:nvSpPr>
        <p:spPr>
          <a:xfrm flipH="false" flipV="false" rot="0">
            <a:off x="9355093" y="7077026"/>
            <a:ext cx="3402297" cy="1906990"/>
          </a:xfrm>
          <a:custGeom>
            <a:avLst/>
            <a:gdLst/>
            <a:ahLst/>
            <a:cxnLst/>
            <a:rect r="r" b="b" t="t" l="l"/>
            <a:pathLst>
              <a:path h="1906990" w="3402297">
                <a:moveTo>
                  <a:pt x="0" y="0"/>
                </a:moveTo>
                <a:lnTo>
                  <a:pt x="3402297" y="0"/>
                </a:lnTo>
                <a:lnTo>
                  <a:pt x="3402297" y="1906990"/>
                </a:lnTo>
                <a:lnTo>
                  <a:pt x="0" y="1906990"/>
                </a:lnTo>
                <a:lnTo>
                  <a:pt x="0" y="0"/>
                </a:lnTo>
                <a:close/>
              </a:path>
            </a:pathLst>
          </a:custGeom>
          <a:blipFill>
            <a:blip r:embed="rId16"/>
            <a:stretch>
              <a:fillRect l="0" t="0" r="0" b="0"/>
            </a:stretch>
          </a:blipFill>
        </p:spPr>
      </p:sp>
      <p:sp>
        <p:nvSpPr>
          <p:cNvPr name="Freeform 19" id="19"/>
          <p:cNvSpPr/>
          <p:nvPr/>
        </p:nvSpPr>
        <p:spPr>
          <a:xfrm flipH="false" flipV="false" rot="0">
            <a:off x="13262215" y="7086874"/>
            <a:ext cx="3266291" cy="1841247"/>
          </a:xfrm>
          <a:custGeom>
            <a:avLst/>
            <a:gdLst/>
            <a:ahLst/>
            <a:cxnLst/>
            <a:rect r="r" b="b" t="t" l="l"/>
            <a:pathLst>
              <a:path h="1841247" w="3266291">
                <a:moveTo>
                  <a:pt x="0" y="0"/>
                </a:moveTo>
                <a:lnTo>
                  <a:pt x="3266291" y="0"/>
                </a:lnTo>
                <a:lnTo>
                  <a:pt x="3266291" y="1841248"/>
                </a:lnTo>
                <a:lnTo>
                  <a:pt x="0" y="1841248"/>
                </a:lnTo>
                <a:lnTo>
                  <a:pt x="0" y="0"/>
                </a:lnTo>
                <a:close/>
              </a:path>
            </a:pathLst>
          </a:custGeom>
          <a:blipFill>
            <a:blip r:embed="rId17"/>
            <a:stretch>
              <a:fillRect l="0" t="0" r="0" b="0"/>
            </a:stretch>
          </a:blipFill>
        </p:spPr>
      </p:sp>
      <p:sp>
        <p:nvSpPr>
          <p:cNvPr name="TextBox 20" id="2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화면정의서</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0267" y="1728913"/>
            <a:ext cx="6775625" cy="8067371"/>
            <a:chOff x="0" y="0"/>
            <a:chExt cx="1606319" cy="1912557"/>
          </a:xfrm>
        </p:grpSpPr>
        <p:sp>
          <p:nvSpPr>
            <p:cNvPr name="Freeform 5" id="5"/>
            <p:cNvSpPr/>
            <p:nvPr/>
          </p:nvSpPr>
          <p:spPr>
            <a:xfrm flipH="false" flipV="false" rot="0">
              <a:off x="0" y="0"/>
              <a:ext cx="1606319" cy="1912557"/>
            </a:xfrm>
            <a:custGeom>
              <a:avLst/>
              <a:gdLst/>
              <a:ahLst/>
              <a:cxnLst/>
              <a:rect r="r" b="b" t="t" l="l"/>
              <a:pathLst>
                <a:path h="1912557" w="1606319">
                  <a:moveTo>
                    <a:pt x="76555" y="0"/>
                  </a:moveTo>
                  <a:lnTo>
                    <a:pt x="1529764" y="0"/>
                  </a:lnTo>
                  <a:cubicBezTo>
                    <a:pt x="1550067" y="0"/>
                    <a:pt x="1569540" y="8066"/>
                    <a:pt x="1583896" y="22422"/>
                  </a:cubicBezTo>
                  <a:cubicBezTo>
                    <a:pt x="1598253" y="36779"/>
                    <a:pt x="1606319" y="56251"/>
                    <a:pt x="1606319" y="76555"/>
                  </a:cubicBezTo>
                  <a:lnTo>
                    <a:pt x="1606319" y="1836002"/>
                  </a:lnTo>
                  <a:cubicBezTo>
                    <a:pt x="1606319" y="1856306"/>
                    <a:pt x="1598253" y="1875778"/>
                    <a:pt x="1583896" y="1890135"/>
                  </a:cubicBezTo>
                  <a:cubicBezTo>
                    <a:pt x="1569540" y="1904492"/>
                    <a:pt x="1550067" y="1912557"/>
                    <a:pt x="1529764" y="1912557"/>
                  </a:cubicBezTo>
                  <a:lnTo>
                    <a:pt x="76555" y="1912557"/>
                  </a:lnTo>
                  <a:cubicBezTo>
                    <a:pt x="56251" y="1912557"/>
                    <a:pt x="36779" y="1904492"/>
                    <a:pt x="22422" y="1890135"/>
                  </a:cubicBezTo>
                  <a:cubicBezTo>
                    <a:pt x="8066" y="1875778"/>
                    <a:pt x="0" y="1856306"/>
                    <a:pt x="0" y="1836002"/>
                  </a:cubicBezTo>
                  <a:lnTo>
                    <a:pt x="0" y="76555"/>
                  </a:lnTo>
                  <a:cubicBezTo>
                    <a:pt x="0" y="56251"/>
                    <a:pt x="8066" y="36779"/>
                    <a:pt x="22422" y="22422"/>
                  </a:cubicBezTo>
                  <a:cubicBezTo>
                    <a:pt x="36779" y="8066"/>
                    <a:pt x="56251" y="0"/>
                    <a:pt x="76555"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606319" cy="196018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12167" y="2115959"/>
            <a:ext cx="5925789" cy="7293279"/>
          </a:xfrm>
          <a:custGeom>
            <a:avLst/>
            <a:gdLst/>
            <a:ahLst/>
            <a:cxnLst/>
            <a:rect r="r" b="b" t="t" l="l"/>
            <a:pathLst>
              <a:path h="7293279" w="5925789">
                <a:moveTo>
                  <a:pt x="0" y="0"/>
                </a:moveTo>
                <a:lnTo>
                  <a:pt x="5925790" y="0"/>
                </a:lnTo>
                <a:lnTo>
                  <a:pt x="5925790" y="7293279"/>
                </a:lnTo>
                <a:lnTo>
                  <a:pt x="0" y="7293279"/>
                </a:lnTo>
                <a:lnTo>
                  <a:pt x="0" y="0"/>
                </a:lnTo>
                <a:close/>
              </a:path>
            </a:pathLst>
          </a:custGeom>
          <a:blipFill>
            <a:blip r:embed="rId6"/>
            <a:stretch>
              <a:fillRect l="0" t="0" r="0" b="0"/>
            </a:stretch>
          </a:blipFill>
        </p:spPr>
      </p:sp>
      <p:grpSp>
        <p:nvGrpSpPr>
          <p:cNvPr name="Group 10" id="10"/>
          <p:cNvGrpSpPr/>
          <p:nvPr/>
        </p:nvGrpSpPr>
        <p:grpSpPr>
          <a:xfrm rot="0">
            <a:off x="4909858" y="6969869"/>
            <a:ext cx="3650320" cy="1487522"/>
            <a:chOff x="0" y="0"/>
            <a:chExt cx="1330145" cy="542040"/>
          </a:xfrm>
        </p:grpSpPr>
        <p:sp>
          <p:nvSpPr>
            <p:cNvPr name="Freeform 11" id="11"/>
            <p:cNvSpPr/>
            <p:nvPr/>
          </p:nvSpPr>
          <p:spPr>
            <a:xfrm flipH="false" flipV="false" rot="0">
              <a:off x="0" y="0"/>
              <a:ext cx="1330145" cy="542040"/>
            </a:xfrm>
            <a:custGeom>
              <a:avLst/>
              <a:gdLst/>
              <a:ahLst/>
              <a:cxnLst/>
              <a:rect r="r" b="b" t="t" l="l"/>
              <a:pathLst>
                <a:path h="542040" w="1330145">
                  <a:moveTo>
                    <a:pt x="1330145" y="33934"/>
                  </a:moveTo>
                  <a:lnTo>
                    <a:pt x="1330145" y="508106"/>
                  </a:lnTo>
                  <a:cubicBezTo>
                    <a:pt x="1330145" y="526847"/>
                    <a:pt x="1314952" y="542040"/>
                    <a:pt x="1296211" y="542040"/>
                  </a:cubicBezTo>
                  <a:lnTo>
                    <a:pt x="33934" y="542040"/>
                  </a:lnTo>
                  <a:cubicBezTo>
                    <a:pt x="15193" y="542040"/>
                    <a:pt x="0" y="526847"/>
                    <a:pt x="0" y="508106"/>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12" id="12"/>
            <p:cNvSpPr txBox="true"/>
            <p:nvPr/>
          </p:nvSpPr>
          <p:spPr>
            <a:xfrm>
              <a:off x="0" y="-38100"/>
              <a:ext cx="1330145" cy="580140"/>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일반/카카오 회원을 구분해 가입 처리. 비밀번호는 BCrypt 해시, 휴대폰번호는 Jasypt로 암호화 저장.</a:t>
              </a:r>
            </a:p>
          </p:txBody>
        </p:sp>
      </p:grpSp>
      <p:grpSp>
        <p:nvGrpSpPr>
          <p:cNvPr name="Group 13" id="13"/>
          <p:cNvGrpSpPr/>
          <p:nvPr/>
        </p:nvGrpSpPr>
        <p:grpSpPr>
          <a:xfrm rot="0">
            <a:off x="10510676" y="1728913"/>
            <a:ext cx="5329336" cy="8067371"/>
            <a:chOff x="0" y="0"/>
            <a:chExt cx="1263443" cy="1912557"/>
          </a:xfrm>
        </p:grpSpPr>
        <p:sp>
          <p:nvSpPr>
            <p:cNvPr name="Freeform 14" id="14"/>
            <p:cNvSpPr/>
            <p:nvPr/>
          </p:nvSpPr>
          <p:spPr>
            <a:xfrm flipH="false" flipV="false" rot="0">
              <a:off x="0" y="0"/>
              <a:ext cx="1263443" cy="1912557"/>
            </a:xfrm>
            <a:custGeom>
              <a:avLst/>
              <a:gdLst/>
              <a:ahLst/>
              <a:cxnLst/>
              <a:rect r="r" b="b" t="t" l="l"/>
              <a:pathLst>
                <a:path h="1912557" w="1263443">
                  <a:moveTo>
                    <a:pt x="97331" y="0"/>
                  </a:moveTo>
                  <a:lnTo>
                    <a:pt x="1166112" y="0"/>
                  </a:lnTo>
                  <a:cubicBezTo>
                    <a:pt x="1191926" y="0"/>
                    <a:pt x="1216682" y="10254"/>
                    <a:pt x="1234935" y="28508"/>
                  </a:cubicBezTo>
                  <a:cubicBezTo>
                    <a:pt x="1253188" y="46761"/>
                    <a:pt x="1263443" y="71517"/>
                    <a:pt x="1263443" y="97331"/>
                  </a:cubicBezTo>
                  <a:lnTo>
                    <a:pt x="1263443" y="1815226"/>
                  </a:lnTo>
                  <a:cubicBezTo>
                    <a:pt x="1263443" y="1868981"/>
                    <a:pt x="1219866" y="1912557"/>
                    <a:pt x="1166112" y="1912557"/>
                  </a:cubicBezTo>
                  <a:lnTo>
                    <a:pt x="97331" y="1912557"/>
                  </a:lnTo>
                  <a:cubicBezTo>
                    <a:pt x="43576" y="1912557"/>
                    <a:pt x="0" y="1868981"/>
                    <a:pt x="0" y="1815226"/>
                  </a:cubicBezTo>
                  <a:lnTo>
                    <a:pt x="0" y="97331"/>
                  </a:lnTo>
                  <a:cubicBezTo>
                    <a:pt x="0" y="43576"/>
                    <a:pt x="43576" y="0"/>
                    <a:pt x="97331" y="0"/>
                  </a:cubicBezTo>
                  <a:close/>
                </a:path>
              </a:pathLst>
            </a:custGeom>
            <a:solidFill>
              <a:srgbClr val="FFFFFF"/>
            </a:solidFill>
            <a:ln w="28575" cap="rnd">
              <a:solidFill>
                <a:srgbClr val="F8C77C"/>
              </a:solidFill>
              <a:prstDash val="sysDot"/>
              <a:round/>
            </a:ln>
          </p:spPr>
        </p:sp>
        <p:sp>
          <p:nvSpPr>
            <p:cNvPr name="TextBox 15" id="15"/>
            <p:cNvSpPr txBox="true"/>
            <p:nvPr/>
          </p:nvSpPr>
          <p:spPr>
            <a:xfrm>
              <a:off x="0" y="-47625"/>
              <a:ext cx="1263443" cy="196018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816458" y="2040490"/>
            <a:ext cx="4717773" cy="7444217"/>
          </a:xfrm>
          <a:custGeom>
            <a:avLst/>
            <a:gdLst/>
            <a:ahLst/>
            <a:cxnLst/>
            <a:rect r="r" b="b" t="t" l="l"/>
            <a:pathLst>
              <a:path h="7444217" w="4717773">
                <a:moveTo>
                  <a:pt x="0" y="0"/>
                </a:moveTo>
                <a:lnTo>
                  <a:pt x="4717773" y="0"/>
                </a:lnTo>
                <a:lnTo>
                  <a:pt x="4717773" y="7444217"/>
                </a:lnTo>
                <a:lnTo>
                  <a:pt x="0" y="7444217"/>
                </a:lnTo>
                <a:lnTo>
                  <a:pt x="0" y="0"/>
                </a:lnTo>
                <a:close/>
              </a:path>
            </a:pathLst>
          </a:custGeom>
          <a:blipFill>
            <a:blip r:embed="rId7"/>
            <a:stretch>
              <a:fillRect l="0" t="0" r="0" b="0"/>
            </a:stretch>
          </a:blipFill>
        </p:spPr>
      </p:sp>
      <p:sp>
        <p:nvSpPr>
          <p:cNvPr name="TextBox 17" id="17"/>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18" id="18"/>
          <p:cNvGrpSpPr/>
          <p:nvPr/>
        </p:nvGrpSpPr>
        <p:grpSpPr>
          <a:xfrm rot="0">
            <a:off x="13288851" y="7770778"/>
            <a:ext cx="3650320" cy="1487522"/>
            <a:chOff x="0" y="0"/>
            <a:chExt cx="1330145" cy="542040"/>
          </a:xfrm>
        </p:grpSpPr>
        <p:sp>
          <p:nvSpPr>
            <p:cNvPr name="Freeform 19" id="19"/>
            <p:cNvSpPr/>
            <p:nvPr/>
          </p:nvSpPr>
          <p:spPr>
            <a:xfrm flipH="false" flipV="false" rot="0">
              <a:off x="0" y="0"/>
              <a:ext cx="1330145" cy="542040"/>
            </a:xfrm>
            <a:custGeom>
              <a:avLst/>
              <a:gdLst/>
              <a:ahLst/>
              <a:cxnLst/>
              <a:rect r="r" b="b" t="t" l="l"/>
              <a:pathLst>
                <a:path h="542040" w="1330145">
                  <a:moveTo>
                    <a:pt x="1330145" y="33934"/>
                  </a:moveTo>
                  <a:lnTo>
                    <a:pt x="1330145" y="508106"/>
                  </a:lnTo>
                  <a:cubicBezTo>
                    <a:pt x="1330145" y="526847"/>
                    <a:pt x="1314952" y="542040"/>
                    <a:pt x="1296211" y="542040"/>
                  </a:cubicBezTo>
                  <a:lnTo>
                    <a:pt x="33934" y="542040"/>
                  </a:lnTo>
                  <a:cubicBezTo>
                    <a:pt x="15193" y="542040"/>
                    <a:pt x="0" y="526847"/>
                    <a:pt x="0" y="508106"/>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20" id="20"/>
            <p:cNvSpPr txBox="true"/>
            <p:nvPr/>
          </p:nvSpPr>
          <p:spPr>
            <a:xfrm>
              <a:off x="0" y="-38100"/>
              <a:ext cx="1330145" cy="580140"/>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/auth/login에서 관리자/회원 로그인 모두 처리. 비밀번호 검증 후 JWT 발급 및 DB 저장.</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0267" y="1728913"/>
            <a:ext cx="6098921" cy="8067371"/>
            <a:chOff x="0" y="0"/>
            <a:chExt cx="1445891" cy="1912557"/>
          </a:xfrm>
        </p:grpSpPr>
        <p:sp>
          <p:nvSpPr>
            <p:cNvPr name="Freeform 5" id="5"/>
            <p:cNvSpPr/>
            <p:nvPr/>
          </p:nvSpPr>
          <p:spPr>
            <a:xfrm flipH="false" flipV="false" rot="0">
              <a:off x="0" y="0"/>
              <a:ext cx="1445891" cy="1912557"/>
            </a:xfrm>
            <a:custGeom>
              <a:avLst/>
              <a:gdLst/>
              <a:ahLst/>
              <a:cxnLst/>
              <a:rect r="r" b="b" t="t" l="l"/>
              <a:pathLst>
                <a:path h="1912557" w="1445891">
                  <a:moveTo>
                    <a:pt x="85049" y="0"/>
                  </a:moveTo>
                  <a:lnTo>
                    <a:pt x="1360841" y="0"/>
                  </a:lnTo>
                  <a:cubicBezTo>
                    <a:pt x="1383398" y="0"/>
                    <a:pt x="1405030" y="8961"/>
                    <a:pt x="1420980" y="24910"/>
                  </a:cubicBezTo>
                  <a:cubicBezTo>
                    <a:pt x="1436930" y="40860"/>
                    <a:pt x="1445891" y="62493"/>
                    <a:pt x="1445891" y="85049"/>
                  </a:cubicBezTo>
                  <a:lnTo>
                    <a:pt x="1445891" y="1827508"/>
                  </a:lnTo>
                  <a:cubicBezTo>
                    <a:pt x="1445891" y="1850065"/>
                    <a:pt x="1436930" y="1871697"/>
                    <a:pt x="1420980" y="1887647"/>
                  </a:cubicBezTo>
                  <a:cubicBezTo>
                    <a:pt x="1405030" y="1903597"/>
                    <a:pt x="1383398" y="1912557"/>
                    <a:pt x="1360841" y="1912557"/>
                  </a:cubicBezTo>
                  <a:lnTo>
                    <a:pt x="85049" y="1912557"/>
                  </a:lnTo>
                  <a:cubicBezTo>
                    <a:pt x="62493" y="1912557"/>
                    <a:pt x="40860" y="1903597"/>
                    <a:pt x="24910" y="1887647"/>
                  </a:cubicBezTo>
                  <a:cubicBezTo>
                    <a:pt x="8961" y="1871697"/>
                    <a:pt x="0" y="1850065"/>
                    <a:pt x="0" y="1827508"/>
                  </a:cubicBezTo>
                  <a:lnTo>
                    <a:pt x="0" y="85049"/>
                  </a:lnTo>
                  <a:cubicBezTo>
                    <a:pt x="0" y="62493"/>
                    <a:pt x="8961" y="40860"/>
                    <a:pt x="24910" y="24910"/>
                  </a:cubicBezTo>
                  <a:cubicBezTo>
                    <a:pt x="40860" y="8961"/>
                    <a:pt x="62493" y="0"/>
                    <a:pt x="85049"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445891" cy="196018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825551" y="1728913"/>
            <a:ext cx="8075957" cy="8067371"/>
            <a:chOff x="0" y="0"/>
            <a:chExt cx="1914593" cy="1912557"/>
          </a:xfrm>
        </p:grpSpPr>
        <p:sp>
          <p:nvSpPr>
            <p:cNvPr name="Freeform 10" id="10"/>
            <p:cNvSpPr/>
            <p:nvPr/>
          </p:nvSpPr>
          <p:spPr>
            <a:xfrm flipH="false" flipV="false" rot="0">
              <a:off x="0" y="0"/>
              <a:ext cx="1914593" cy="1912557"/>
            </a:xfrm>
            <a:custGeom>
              <a:avLst/>
              <a:gdLst/>
              <a:ahLst/>
              <a:cxnLst/>
              <a:rect r="r" b="b" t="t" l="l"/>
              <a:pathLst>
                <a:path h="1912557" w="1914593">
                  <a:moveTo>
                    <a:pt x="64229" y="0"/>
                  </a:moveTo>
                  <a:lnTo>
                    <a:pt x="1850364" y="0"/>
                  </a:lnTo>
                  <a:cubicBezTo>
                    <a:pt x="1867399" y="0"/>
                    <a:pt x="1883735" y="6767"/>
                    <a:pt x="1895781" y="18812"/>
                  </a:cubicBezTo>
                  <a:cubicBezTo>
                    <a:pt x="1907826" y="30857"/>
                    <a:pt x="1914593" y="47194"/>
                    <a:pt x="1914593" y="64229"/>
                  </a:cubicBezTo>
                  <a:lnTo>
                    <a:pt x="1914593" y="1848328"/>
                  </a:lnTo>
                  <a:cubicBezTo>
                    <a:pt x="1914593" y="1865363"/>
                    <a:pt x="1907826" y="1881700"/>
                    <a:pt x="1895781" y="1893745"/>
                  </a:cubicBezTo>
                  <a:cubicBezTo>
                    <a:pt x="1883735" y="1905790"/>
                    <a:pt x="1867399" y="1912557"/>
                    <a:pt x="1850364" y="1912557"/>
                  </a:cubicBezTo>
                  <a:lnTo>
                    <a:pt x="64229" y="1912557"/>
                  </a:lnTo>
                  <a:cubicBezTo>
                    <a:pt x="47194" y="1912557"/>
                    <a:pt x="30857" y="1905790"/>
                    <a:pt x="18812" y="1893745"/>
                  </a:cubicBezTo>
                  <a:cubicBezTo>
                    <a:pt x="6767" y="1881700"/>
                    <a:pt x="0" y="1865363"/>
                    <a:pt x="0" y="1848328"/>
                  </a:cubicBezTo>
                  <a:lnTo>
                    <a:pt x="0" y="64229"/>
                  </a:lnTo>
                  <a:cubicBezTo>
                    <a:pt x="0" y="47194"/>
                    <a:pt x="6767" y="30857"/>
                    <a:pt x="18812" y="18812"/>
                  </a:cubicBezTo>
                  <a:cubicBezTo>
                    <a:pt x="30857" y="6767"/>
                    <a:pt x="47194" y="0"/>
                    <a:pt x="64229" y="0"/>
                  </a:cubicBezTo>
                  <a:close/>
                </a:path>
              </a:pathLst>
            </a:custGeom>
            <a:solidFill>
              <a:srgbClr val="FFFFFF"/>
            </a:solidFill>
            <a:ln w="28575" cap="rnd">
              <a:solidFill>
                <a:srgbClr val="F8C77C"/>
              </a:solidFill>
              <a:prstDash val="sysDot"/>
              <a:round/>
            </a:ln>
          </p:spPr>
        </p:sp>
        <p:sp>
          <p:nvSpPr>
            <p:cNvPr name="TextBox 11" id="11"/>
            <p:cNvSpPr txBox="true"/>
            <p:nvPr/>
          </p:nvSpPr>
          <p:spPr>
            <a:xfrm>
              <a:off x="0" y="-47625"/>
              <a:ext cx="1914593" cy="196018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432734" y="2040490"/>
            <a:ext cx="5491987" cy="7444217"/>
          </a:xfrm>
          <a:custGeom>
            <a:avLst/>
            <a:gdLst/>
            <a:ahLst/>
            <a:cxnLst/>
            <a:rect r="r" b="b" t="t" l="l"/>
            <a:pathLst>
              <a:path h="7444217" w="5491987">
                <a:moveTo>
                  <a:pt x="0" y="0"/>
                </a:moveTo>
                <a:lnTo>
                  <a:pt x="5491987" y="0"/>
                </a:lnTo>
                <a:lnTo>
                  <a:pt x="5491987" y="7444217"/>
                </a:lnTo>
                <a:lnTo>
                  <a:pt x="0" y="7444217"/>
                </a:lnTo>
                <a:lnTo>
                  <a:pt x="0" y="0"/>
                </a:lnTo>
                <a:close/>
              </a:path>
            </a:pathLst>
          </a:custGeom>
          <a:blipFill>
            <a:blip r:embed="rId6"/>
            <a:stretch>
              <a:fillRect l="0" t="0" r="0" b="0"/>
            </a:stretch>
          </a:blipFill>
        </p:spPr>
      </p:sp>
      <p:grpSp>
        <p:nvGrpSpPr>
          <p:cNvPr name="Group 13" id="13"/>
          <p:cNvGrpSpPr/>
          <p:nvPr/>
        </p:nvGrpSpPr>
        <p:grpSpPr>
          <a:xfrm rot="0">
            <a:off x="4962932" y="6226822"/>
            <a:ext cx="3650320" cy="1115998"/>
            <a:chOff x="0" y="0"/>
            <a:chExt cx="1330145" cy="406660"/>
          </a:xfrm>
        </p:grpSpPr>
        <p:sp>
          <p:nvSpPr>
            <p:cNvPr name="Freeform 14" id="14"/>
            <p:cNvSpPr/>
            <p:nvPr/>
          </p:nvSpPr>
          <p:spPr>
            <a:xfrm flipH="false" flipV="false" rot="0">
              <a:off x="0" y="0"/>
              <a:ext cx="1330145" cy="406660"/>
            </a:xfrm>
            <a:custGeom>
              <a:avLst/>
              <a:gdLst/>
              <a:ahLst/>
              <a:cxnLst/>
              <a:rect r="r" b="b" t="t" l="l"/>
              <a:pathLst>
                <a:path h="406660" w="1330145">
                  <a:moveTo>
                    <a:pt x="1330145" y="33934"/>
                  </a:moveTo>
                  <a:lnTo>
                    <a:pt x="1330145" y="372726"/>
                  </a:lnTo>
                  <a:cubicBezTo>
                    <a:pt x="1330145" y="391467"/>
                    <a:pt x="1314952" y="406660"/>
                    <a:pt x="1296211" y="406660"/>
                  </a:cubicBezTo>
                  <a:lnTo>
                    <a:pt x="33934" y="406660"/>
                  </a:lnTo>
                  <a:cubicBezTo>
                    <a:pt x="15193" y="406660"/>
                    <a:pt x="0" y="391467"/>
                    <a:pt x="0" y="372726"/>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15" id="15"/>
            <p:cNvSpPr txBox="true"/>
            <p:nvPr/>
          </p:nvSpPr>
          <p:spPr>
            <a:xfrm>
              <a:off x="0" y="-38100"/>
              <a:ext cx="1330145" cy="444760"/>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사용자 ID·권한을 담은 AccessToken, 유지기능 RefreshToken 발급 및 유효성 검증</a:t>
              </a:r>
            </a:p>
          </p:txBody>
        </p:sp>
      </p:grpSp>
      <p:sp>
        <p:nvSpPr>
          <p:cNvPr name="Freeform 16" id="16"/>
          <p:cNvSpPr/>
          <p:nvPr/>
        </p:nvSpPr>
        <p:spPr>
          <a:xfrm flipH="false" flipV="false" rot="0">
            <a:off x="9154925" y="2040490"/>
            <a:ext cx="7417210" cy="6686727"/>
          </a:xfrm>
          <a:custGeom>
            <a:avLst/>
            <a:gdLst/>
            <a:ahLst/>
            <a:cxnLst/>
            <a:rect r="r" b="b" t="t" l="l"/>
            <a:pathLst>
              <a:path h="6686727" w="7417210">
                <a:moveTo>
                  <a:pt x="0" y="0"/>
                </a:moveTo>
                <a:lnTo>
                  <a:pt x="7417210" y="0"/>
                </a:lnTo>
                <a:lnTo>
                  <a:pt x="7417210" y="6686727"/>
                </a:lnTo>
                <a:lnTo>
                  <a:pt x="0" y="6686727"/>
                </a:lnTo>
                <a:lnTo>
                  <a:pt x="0" y="0"/>
                </a:lnTo>
                <a:close/>
              </a:path>
            </a:pathLst>
          </a:custGeom>
          <a:blipFill>
            <a:blip r:embed="rId7"/>
            <a:stretch>
              <a:fillRect l="0" t="0" r="0" b="0"/>
            </a:stretch>
          </a:blipFill>
        </p:spPr>
      </p:sp>
      <p:sp>
        <p:nvSpPr>
          <p:cNvPr name="TextBox 17" id="17"/>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18" id="18"/>
          <p:cNvGrpSpPr/>
          <p:nvPr/>
        </p:nvGrpSpPr>
        <p:grpSpPr>
          <a:xfrm rot="0">
            <a:off x="10932450" y="8542020"/>
            <a:ext cx="3650320" cy="942687"/>
            <a:chOff x="0" y="0"/>
            <a:chExt cx="1330145" cy="343507"/>
          </a:xfrm>
        </p:grpSpPr>
        <p:sp>
          <p:nvSpPr>
            <p:cNvPr name="Freeform 19" id="19"/>
            <p:cNvSpPr/>
            <p:nvPr/>
          </p:nvSpPr>
          <p:spPr>
            <a:xfrm flipH="false" flipV="false" rot="0">
              <a:off x="0" y="0"/>
              <a:ext cx="1330145" cy="343507"/>
            </a:xfrm>
            <a:custGeom>
              <a:avLst/>
              <a:gdLst/>
              <a:ahLst/>
              <a:cxnLst/>
              <a:rect r="r" b="b" t="t" l="l"/>
              <a:pathLst>
                <a:path h="343507" w="1330145">
                  <a:moveTo>
                    <a:pt x="1330145" y="33934"/>
                  </a:moveTo>
                  <a:lnTo>
                    <a:pt x="1330145" y="309573"/>
                  </a:lnTo>
                  <a:cubicBezTo>
                    <a:pt x="1330145" y="328314"/>
                    <a:pt x="1314952" y="343507"/>
                    <a:pt x="1296211" y="343507"/>
                  </a:cubicBezTo>
                  <a:lnTo>
                    <a:pt x="33934" y="343507"/>
                  </a:lnTo>
                  <a:cubicBezTo>
                    <a:pt x="15193" y="343507"/>
                    <a:pt x="0" y="328314"/>
                    <a:pt x="0" y="309573"/>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20" id="20"/>
            <p:cNvSpPr txBox="true"/>
            <p:nvPr/>
          </p:nvSpPr>
          <p:spPr>
            <a:xfrm>
              <a:off x="0" y="-38100"/>
              <a:ext cx="1330145" cy="381607"/>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매 요청마다 JWT를 해석해 사용자 정보·권한을 SecurityContext에 주입</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645" y="6873432"/>
            <a:ext cx="2749448" cy="1680396"/>
          </a:xfrm>
          <a:custGeom>
            <a:avLst/>
            <a:gdLst/>
            <a:ahLst/>
            <a:cxnLst/>
            <a:rect r="r" b="b" t="t" l="l"/>
            <a:pathLst>
              <a:path h="1680396" w="2749448">
                <a:moveTo>
                  <a:pt x="0" y="0"/>
                </a:moveTo>
                <a:lnTo>
                  <a:pt x="2749448" y="0"/>
                </a:lnTo>
                <a:lnTo>
                  <a:pt x="2749448" y="1680396"/>
                </a:lnTo>
                <a:lnTo>
                  <a:pt x="0" y="1680396"/>
                </a:lnTo>
                <a:lnTo>
                  <a:pt x="0" y="0"/>
                </a:lnTo>
                <a:close/>
              </a:path>
            </a:pathLst>
          </a:custGeom>
          <a:blipFill>
            <a:blip r:embed="rId4"/>
            <a:stretch>
              <a:fillRect l="0" t="0" r="0" b="0"/>
            </a:stretch>
          </a:blipFill>
        </p:spPr>
      </p:sp>
      <p:sp>
        <p:nvSpPr>
          <p:cNvPr name="Freeform 4" id="4"/>
          <p:cNvSpPr/>
          <p:nvPr/>
        </p:nvSpPr>
        <p:spPr>
          <a:xfrm flipH="false" flipV="false" rot="0">
            <a:off x="15884576" y="6873432"/>
            <a:ext cx="2749448" cy="1680396"/>
          </a:xfrm>
          <a:custGeom>
            <a:avLst/>
            <a:gdLst/>
            <a:ahLst/>
            <a:cxnLst/>
            <a:rect r="r" b="b" t="t" l="l"/>
            <a:pathLst>
              <a:path h="1680396" w="2749448">
                <a:moveTo>
                  <a:pt x="0" y="0"/>
                </a:moveTo>
                <a:lnTo>
                  <a:pt x="2749448" y="0"/>
                </a:lnTo>
                <a:lnTo>
                  <a:pt x="2749448" y="1680396"/>
                </a:lnTo>
                <a:lnTo>
                  <a:pt x="0" y="1680396"/>
                </a:lnTo>
                <a:lnTo>
                  <a:pt x="0" y="0"/>
                </a:lnTo>
                <a:close/>
              </a:path>
            </a:pathLst>
          </a:custGeom>
          <a:blipFill>
            <a:blip r:embed="rId4"/>
            <a:stretch>
              <a:fillRect l="0" t="0" r="0" b="0"/>
            </a:stretch>
          </a:blipFill>
        </p:spPr>
      </p:sp>
      <p:grpSp>
        <p:nvGrpSpPr>
          <p:cNvPr name="Group 5" id="5"/>
          <p:cNvGrpSpPr/>
          <p:nvPr/>
        </p:nvGrpSpPr>
        <p:grpSpPr>
          <a:xfrm rot="0">
            <a:off x="972013" y="3197948"/>
            <a:ext cx="16287287" cy="5597148"/>
            <a:chOff x="0" y="0"/>
            <a:chExt cx="4289656" cy="1474146"/>
          </a:xfrm>
        </p:grpSpPr>
        <p:sp>
          <p:nvSpPr>
            <p:cNvPr name="Freeform 6" id="6"/>
            <p:cNvSpPr/>
            <p:nvPr/>
          </p:nvSpPr>
          <p:spPr>
            <a:xfrm flipH="false" flipV="false" rot="0">
              <a:off x="0" y="0"/>
              <a:ext cx="4289656" cy="1474146"/>
            </a:xfrm>
            <a:custGeom>
              <a:avLst/>
              <a:gdLst/>
              <a:ahLst/>
              <a:cxnLst/>
              <a:rect r="r" b="b" t="t" l="l"/>
              <a:pathLst>
                <a:path h="1474146" w="4289656">
                  <a:moveTo>
                    <a:pt x="31847" y="0"/>
                  </a:moveTo>
                  <a:lnTo>
                    <a:pt x="4257809" y="0"/>
                  </a:lnTo>
                  <a:cubicBezTo>
                    <a:pt x="4266255" y="0"/>
                    <a:pt x="4274355" y="3355"/>
                    <a:pt x="4280328" y="9328"/>
                  </a:cubicBezTo>
                  <a:cubicBezTo>
                    <a:pt x="4286301" y="15300"/>
                    <a:pt x="4289656" y="23401"/>
                    <a:pt x="4289656" y="31847"/>
                  </a:cubicBezTo>
                  <a:lnTo>
                    <a:pt x="4289656" y="1442298"/>
                  </a:lnTo>
                  <a:cubicBezTo>
                    <a:pt x="4289656" y="1459887"/>
                    <a:pt x="4275398" y="1474146"/>
                    <a:pt x="4257809" y="1474146"/>
                  </a:cubicBezTo>
                  <a:lnTo>
                    <a:pt x="31847" y="1474146"/>
                  </a:lnTo>
                  <a:cubicBezTo>
                    <a:pt x="14259" y="1474146"/>
                    <a:pt x="0" y="1459887"/>
                    <a:pt x="0" y="1442298"/>
                  </a:cubicBezTo>
                  <a:lnTo>
                    <a:pt x="0" y="31847"/>
                  </a:lnTo>
                  <a:cubicBezTo>
                    <a:pt x="0" y="14259"/>
                    <a:pt x="14259" y="0"/>
                    <a:pt x="31847" y="0"/>
                  </a:cubicBezTo>
                  <a:close/>
                </a:path>
              </a:pathLst>
            </a:custGeom>
            <a:solidFill>
              <a:srgbClr val="FFFFFF"/>
            </a:solidFill>
            <a:ln w="28575" cap="rnd">
              <a:solidFill>
                <a:srgbClr val="F8C77C"/>
              </a:solidFill>
              <a:prstDash val="sysDot"/>
              <a:round/>
            </a:ln>
          </p:spPr>
        </p:sp>
        <p:sp>
          <p:nvSpPr>
            <p:cNvPr name="TextBox 7" id="7"/>
            <p:cNvSpPr txBox="true"/>
            <p:nvPr/>
          </p:nvSpPr>
          <p:spPr>
            <a:xfrm>
              <a:off x="0" y="-47625"/>
              <a:ext cx="4289656" cy="152177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01249" y="4806088"/>
            <a:ext cx="3379158" cy="2975483"/>
          </a:xfrm>
          <a:prstGeom prst="rect">
            <a:avLst/>
          </a:prstGeom>
        </p:spPr>
        <p:txBody>
          <a:bodyPr anchor="t" rtlCol="false" tIns="0" lIns="0" bIns="0" rIns="0">
            <a:spAutoFit/>
          </a:bodyPr>
          <a:lstStyle/>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시큐리티, 로그인</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회원가입(카카오 회원가입)</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회원관리(회원정보 수정, 탈퇴)</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회원 부가기능</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(아이디, 비밀번호 찾기 및 </a:t>
            </a:r>
          </a:p>
          <a:p>
            <a:pPr algn="l">
              <a:lnSpc>
                <a:spcPts val="2686"/>
              </a:lnSpc>
            </a:pPr>
            <a:r>
              <a:rPr lang="en-US" sz="1700" spc="32">
                <a:solidFill>
                  <a:srgbClr val="000000"/>
                </a:solidFill>
                <a:latin typeface="윤굴림"/>
                <a:ea typeface="윤굴림"/>
                <a:cs typeface="윤굴림"/>
                <a:sym typeface="윤굴림"/>
              </a:rPr>
              <a:t>      비밀번호 변경)</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휴대폰 인증(firebase 사용)</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메인 레이아웃 페이지 구현</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유저, 관리자 권한부여 처리</a:t>
            </a:r>
          </a:p>
        </p:txBody>
      </p:sp>
      <p:grpSp>
        <p:nvGrpSpPr>
          <p:cNvPr name="Group 9" id="9"/>
          <p:cNvGrpSpPr/>
          <p:nvPr/>
        </p:nvGrpSpPr>
        <p:grpSpPr>
          <a:xfrm rot="0">
            <a:off x="1401249" y="3583376"/>
            <a:ext cx="3379158" cy="706638"/>
            <a:chOff x="0" y="0"/>
            <a:chExt cx="4505545" cy="942184"/>
          </a:xfrm>
        </p:grpSpPr>
        <p:grpSp>
          <p:nvGrpSpPr>
            <p:cNvPr name="Group 10" id="10"/>
            <p:cNvGrpSpPr/>
            <p:nvPr/>
          </p:nvGrpSpPr>
          <p:grpSpPr>
            <a:xfrm rot="0">
              <a:off x="0" y="0"/>
              <a:ext cx="4505545" cy="942184"/>
              <a:chOff x="0" y="0"/>
              <a:chExt cx="765417" cy="160062"/>
            </a:xfrm>
          </p:grpSpPr>
          <p:sp>
            <p:nvSpPr>
              <p:cNvPr name="Freeform 11" id="11"/>
              <p:cNvSpPr/>
              <p:nvPr/>
            </p:nvSpPr>
            <p:spPr>
              <a:xfrm flipH="false" flipV="false" rot="0">
                <a:off x="0" y="0"/>
                <a:ext cx="765417" cy="160061"/>
              </a:xfrm>
              <a:custGeom>
                <a:avLst/>
                <a:gdLst/>
                <a:ahLst/>
                <a:cxnLst/>
                <a:rect r="r" b="b" t="t" l="l"/>
                <a:pathLst>
                  <a:path h="160061" w="765417">
                    <a:moveTo>
                      <a:pt x="80031" y="0"/>
                    </a:moveTo>
                    <a:lnTo>
                      <a:pt x="685387" y="0"/>
                    </a:lnTo>
                    <a:cubicBezTo>
                      <a:pt x="706612" y="0"/>
                      <a:pt x="726968" y="8432"/>
                      <a:pt x="741977" y="23440"/>
                    </a:cubicBezTo>
                    <a:cubicBezTo>
                      <a:pt x="756985" y="38449"/>
                      <a:pt x="765417" y="58805"/>
                      <a:pt x="765417" y="80031"/>
                    </a:cubicBezTo>
                    <a:lnTo>
                      <a:pt x="765417" y="80031"/>
                    </a:lnTo>
                    <a:cubicBezTo>
                      <a:pt x="765417" y="101256"/>
                      <a:pt x="756985" y="121612"/>
                      <a:pt x="741977" y="136621"/>
                    </a:cubicBezTo>
                    <a:cubicBezTo>
                      <a:pt x="726968" y="151630"/>
                      <a:pt x="706612" y="160061"/>
                      <a:pt x="685387" y="160061"/>
                    </a:cubicBezTo>
                    <a:lnTo>
                      <a:pt x="80031" y="160061"/>
                    </a:lnTo>
                    <a:cubicBezTo>
                      <a:pt x="58805" y="160061"/>
                      <a:pt x="38449" y="151630"/>
                      <a:pt x="23440" y="136621"/>
                    </a:cubicBezTo>
                    <a:cubicBezTo>
                      <a:pt x="8432" y="121612"/>
                      <a:pt x="0" y="101256"/>
                      <a:pt x="0" y="80031"/>
                    </a:cubicBezTo>
                    <a:lnTo>
                      <a:pt x="0" y="80031"/>
                    </a:lnTo>
                    <a:cubicBezTo>
                      <a:pt x="0" y="58805"/>
                      <a:pt x="8432" y="38449"/>
                      <a:pt x="23440" y="23440"/>
                    </a:cubicBezTo>
                    <a:cubicBezTo>
                      <a:pt x="38449" y="8432"/>
                      <a:pt x="58805" y="0"/>
                      <a:pt x="80031" y="0"/>
                    </a:cubicBezTo>
                    <a:close/>
                  </a:path>
                </a:pathLst>
              </a:custGeom>
              <a:solidFill>
                <a:srgbClr val="F8C77C"/>
              </a:solidFill>
            </p:spPr>
          </p:sp>
          <p:sp>
            <p:nvSpPr>
              <p:cNvPr name="TextBox 12" id="12"/>
              <p:cNvSpPr txBox="true"/>
              <p:nvPr/>
            </p:nvSpPr>
            <p:spPr>
              <a:xfrm>
                <a:off x="0" y="-152400"/>
                <a:ext cx="765417" cy="312462"/>
              </a:xfrm>
              <a:prstGeom prst="rect">
                <a:avLst/>
              </a:prstGeom>
            </p:spPr>
            <p:txBody>
              <a:bodyPr anchor="ctr" rtlCol="false" tIns="74667" lIns="74667" bIns="74667" rIns="74667"/>
              <a:lstStyle/>
              <a:p>
                <a:pPr algn="ctr">
                  <a:lnSpc>
                    <a:spcPts val="4899"/>
                  </a:lnSpc>
                </a:pPr>
              </a:p>
            </p:txBody>
          </p:sp>
        </p:grpSp>
        <p:sp>
          <p:nvSpPr>
            <p:cNvPr name="TextBox 13" id="13"/>
            <p:cNvSpPr txBox="true"/>
            <p:nvPr/>
          </p:nvSpPr>
          <p:spPr>
            <a:xfrm rot="0">
              <a:off x="0" y="154605"/>
              <a:ext cx="4505545" cy="528532"/>
            </a:xfrm>
            <a:prstGeom prst="rect">
              <a:avLst/>
            </a:prstGeom>
          </p:spPr>
          <p:txBody>
            <a:bodyPr anchor="t" rtlCol="false" tIns="0" lIns="0" bIns="0" rIns="0">
              <a:spAutoFit/>
            </a:bodyPr>
            <a:lstStyle/>
            <a:p>
              <a:pPr algn="ctr" marL="0" indent="0" lvl="0">
                <a:lnSpc>
                  <a:spcPts val="3160"/>
                </a:lnSpc>
                <a:spcBef>
                  <a:spcPct val="0"/>
                </a:spcBef>
              </a:pPr>
              <a:r>
                <a:rPr lang="en-US" sz="2000" spc="38">
                  <a:solidFill>
                    <a:srgbClr val="84604E"/>
                  </a:solidFill>
                  <a:latin typeface="Jua"/>
                  <a:ea typeface="Jua"/>
                  <a:cs typeface="Jua"/>
                  <a:sym typeface="Jua"/>
                </a:rPr>
                <a:t>PM 안형주</a:t>
              </a:r>
            </a:p>
          </p:txBody>
        </p:sp>
      </p:grpSp>
      <p:sp>
        <p:nvSpPr>
          <p:cNvPr name="TextBox 14" id="14"/>
          <p:cNvSpPr txBox="true"/>
          <p:nvPr/>
        </p:nvSpPr>
        <p:spPr>
          <a:xfrm rot="0">
            <a:off x="3548651" y="80550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팀원소개</a:t>
            </a:r>
          </a:p>
        </p:txBody>
      </p:sp>
      <p:sp>
        <p:nvSpPr>
          <p:cNvPr name="Freeform 15" id="15"/>
          <p:cNvSpPr/>
          <p:nvPr/>
        </p:nvSpPr>
        <p:spPr>
          <a:xfrm flipH="false" flipV="false" rot="0">
            <a:off x="-559978" y="504934"/>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5332310" y="3583376"/>
            <a:ext cx="3379158" cy="706638"/>
            <a:chOff x="0" y="0"/>
            <a:chExt cx="4505545" cy="942184"/>
          </a:xfrm>
        </p:grpSpPr>
        <p:grpSp>
          <p:nvGrpSpPr>
            <p:cNvPr name="Group 18" id="18"/>
            <p:cNvGrpSpPr/>
            <p:nvPr/>
          </p:nvGrpSpPr>
          <p:grpSpPr>
            <a:xfrm rot="0">
              <a:off x="0" y="0"/>
              <a:ext cx="4505545" cy="942184"/>
              <a:chOff x="0" y="0"/>
              <a:chExt cx="765417" cy="160062"/>
            </a:xfrm>
          </p:grpSpPr>
          <p:sp>
            <p:nvSpPr>
              <p:cNvPr name="Freeform 19" id="19"/>
              <p:cNvSpPr/>
              <p:nvPr/>
            </p:nvSpPr>
            <p:spPr>
              <a:xfrm flipH="false" flipV="false" rot="0">
                <a:off x="0" y="0"/>
                <a:ext cx="765417" cy="160061"/>
              </a:xfrm>
              <a:custGeom>
                <a:avLst/>
                <a:gdLst/>
                <a:ahLst/>
                <a:cxnLst/>
                <a:rect r="r" b="b" t="t" l="l"/>
                <a:pathLst>
                  <a:path h="160061" w="765417">
                    <a:moveTo>
                      <a:pt x="80031" y="0"/>
                    </a:moveTo>
                    <a:lnTo>
                      <a:pt x="685387" y="0"/>
                    </a:lnTo>
                    <a:cubicBezTo>
                      <a:pt x="706612" y="0"/>
                      <a:pt x="726968" y="8432"/>
                      <a:pt x="741977" y="23440"/>
                    </a:cubicBezTo>
                    <a:cubicBezTo>
                      <a:pt x="756985" y="38449"/>
                      <a:pt x="765417" y="58805"/>
                      <a:pt x="765417" y="80031"/>
                    </a:cubicBezTo>
                    <a:lnTo>
                      <a:pt x="765417" y="80031"/>
                    </a:lnTo>
                    <a:cubicBezTo>
                      <a:pt x="765417" y="101256"/>
                      <a:pt x="756985" y="121612"/>
                      <a:pt x="741977" y="136621"/>
                    </a:cubicBezTo>
                    <a:cubicBezTo>
                      <a:pt x="726968" y="151630"/>
                      <a:pt x="706612" y="160061"/>
                      <a:pt x="685387" y="160061"/>
                    </a:cubicBezTo>
                    <a:lnTo>
                      <a:pt x="80031" y="160061"/>
                    </a:lnTo>
                    <a:cubicBezTo>
                      <a:pt x="58805" y="160061"/>
                      <a:pt x="38449" y="151630"/>
                      <a:pt x="23440" y="136621"/>
                    </a:cubicBezTo>
                    <a:cubicBezTo>
                      <a:pt x="8432" y="121612"/>
                      <a:pt x="0" y="101256"/>
                      <a:pt x="0" y="80031"/>
                    </a:cubicBezTo>
                    <a:lnTo>
                      <a:pt x="0" y="80031"/>
                    </a:lnTo>
                    <a:cubicBezTo>
                      <a:pt x="0" y="58805"/>
                      <a:pt x="8432" y="38449"/>
                      <a:pt x="23440" y="23440"/>
                    </a:cubicBezTo>
                    <a:cubicBezTo>
                      <a:pt x="38449" y="8432"/>
                      <a:pt x="58805" y="0"/>
                      <a:pt x="80031" y="0"/>
                    </a:cubicBezTo>
                    <a:close/>
                  </a:path>
                </a:pathLst>
              </a:custGeom>
              <a:solidFill>
                <a:srgbClr val="F8C77C"/>
              </a:solidFill>
            </p:spPr>
          </p:sp>
          <p:sp>
            <p:nvSpPr>
              <p:cNvPr name="TextBox 20" id="20"/>
              <p:cNvSpPr txBox="true"/>
              <p:nvPr/>
            </p:nvSpPr>
            <p:spPr>
              <a:xfrm>
                <a:off x="0" y="-152400"/>
                <a:ext cx="765417" cy="312462"/>
              </a:xfrm>
              <a:prstGeom prst="rect">
                <a:avLst/>
              </a:prstGeom>
            </p:spPr>
            <p:txBody>
              <a:bodyPr anchor="ctr" rtlCol="false" tIns="74667" lIns="74667" bIns="74667" rIns="74667"/>
              <a:lstStyle/>
              <a:p>
                <a:pPr algn="ctr">
                  <a:lnSpc>
                    <a:spcPts val="4899"/>
                  </a:lnSpc>
                </a:pPr>
              </a:p>
            </p:txBody>
          </p:sp>
        </p:grpSp>
        <p:sp>
          <p:nvSpPr>
            <p:cNvPr name="TextBox 21" id="21"/>
            <p:cNvSpPr txBox="true"/>
            <p:nvPr/>
          </p:nvSpPr>
          <p:spPr>
            <a:xfrm rot="0">
              <a:off x="0" y="154605"/>
              <a:ext cx="4505545" cy="528532"/>
            </a:xfrm>
            <a:prstGeom prst="rect">
              <a:avLst/>
            </a:prstGeom>
          </p:spPr>
          <p:txBody>
            <a:bodyPr anchor="t" rtlCol="false" tIns="0" lIns="0" bIns="0" rIns="0">
              <a:spAutoFit/>
            </a:bodyPr>
            <a:lstStyle/>
            <a:p>
              <a:pPr algn="ctr" marL="0" indent="0" lvl="0">
                <a:lnSpc>
                  <a:spcPts val="3160"/>
                </a:lnSpc>
                <a:spcBef>
                  <a:spcPct val="0"/>
                </a:spcBef>
              </a:pPr>
              <a:r>
                <a:rPr lang="en-US" sz="2000" spc="38">
                  <a:solidFill>
                    <a:srgbClr val="84604E"/>
                  </a:solidFill>
                  <a:latin typeface="Jua"/>
                  <a:ea typeface="Jua"/>
                  <a:cs typeface="Jua"/>
                  <a:sym typeface="Jua"/>
                </a:rPr>
                <a:t>PA 김강민</a:t>
              </a:r>
            </a:p>
          </p:txBody>
        </p:sp>
      </p:grpSp>
      <p:grpSp>
        <p:nvGrpSpPr>
          <p:cNvPr name="Group 22" id="22"/>
          <p:cNvGrpSpPr/>
          <p:nvPr/>
        </p:nvGrpSpPr>
        <p:grpSpPr>
          <a:xfrm rot="0">
            <a:off x="9263372" y="3583376"/>
            <a:ext cx="3379158" cy="706638"/>
            <a:chOff x="0" y="0"/>
            <a:chExt cx="4505545" cy="942184"/>
          </a:xfrm>
        </p:grpSpPr>
        <p:grpSp>
          <p:nvGrpSpPr>
            <p:cNvPr name="Group 23" id="23"/>
            <p:cNvGrpSpPr/>
            <p:nvPr/>
          </p:nvGrpSpPr>
          <p:grpSpPr>
            <a:xfrm rot="0">
              <a:off x="0" y="0"/>
              <a:ext cx="4505545" cy="942184"/>
              <a:chOff x="0" y="0"/>
              <a:chExt cx="765417" cy="160062"/>
            </a:xfrm>
          </p:grpSpPr>
          <p:sp>
            <p:nvSpPr>
              <p:cNvPr name="Freeform 24" id="24"/>
              <p:cNvSpPr/>
              <p:nvPr/>
            </p:nvSpPr>
            <p:spPr>
              <a:xfrm flipH="false" flipV="false" rot="0">
                <a:off x="0" y="0"/>
                <a:ext cx="765417" cy="160061"/>
              </a:xfrm>
              <a:custGeom>
                <a:avLst/>
                <a:gdLst/>
                <a:ahLst/>
                <a:cxnLst/>
                <a:rect r="r" b="b" t="t" l="l"/>
                <a:pathLst>
                  <a:path h="160061" w="765417">
                    <a:moveTo>
                      <a:pt x="80031" y="0"/>
                    </a:moveTo>
                    <a:lnTo>
                      <a:pt x="685387" y="0"/>
                    </a:lnTo>
                    <a:cubicBezTo>
                      <a:pt x="706612" y="0"/>
                      <a:pt x="726968" y="8432"/>
                      <a:pt x="741977" y="23440"/>
                    </a:cubicBezTo>
                    <a:cubicBezTo>
                      <a:pt x="756985" y="38449"/>
                      <a:pt x="765417" y="58805"/>
                      <a:pt x="765417" y="80031"/>
                    </a:cubicBezTo>
                    <a:lnTo>
                      <a:pt x="765417" y="80031"/>
                    </a:lnTo>
                    <a:cubicBezTo>
                      <a:pt x="765417" y="101256"/>
                      <a:pt x="756985" y="121612"/>
                      <a:pt x="741977" y="136621"/>
                    </a:cubicBezTo>
                    <a:cubicBezTo>
                      <a:pt x="726968" y="151630"/>
                      <a:pt x="706612" y="160061"/>
                      <a:pt x="685387" y="160061"/>
                    </a:cubicBezTo>
                    <a:lnTo>
                      <a:pt x="80031" y="160061"/>
                    </a:lnTo>
                    <a:cubicBezTo>
                      <a:pt x="58805" y="160061"/>
                      <a:pt x="38449" y="151630"/>
                      <a:pt x="23440" y="136621"/>
                    </a:cubicBezTo>
                    <a:cubicBezTo>
                      <a:pt x="8432" y="121612"/>
                      <a:pt x="0" y="101256"/>
                      <a:pt x="0" y="80031"/>
                    </a:cubicBezTo>
                    <a:lnTo>
                      <a:pt x="0" y="80031"/>
                    </a:lnTo>
                    <a:cubicBezTo>
                      <a:pt x="0" y="58805"/>
                      <a:pt x="8432" y="38449"/>
                      <a:pt x="23440" y="23440"/>
                    </a:cubicBezTo>
                    <a:cubicBezTo>
                      <a:pt x="38449" y="8432"/>
                      <a:pt x="58805" y="0"/>
                      <a:pt x="80031" y="0"/>
                    </a:cubicBezTo>
                    <a:close/>
                  </a:path>
                </a:pathLst>
              </a:custGeom>
              <a:solidFill>
                <a:srgbClr val="F8C77C"/>
              </a:solidFill>
            </p:spPr>
          </p:sp>
          <p:sp>
            <p:nvSpPr>
              <p:cNvPr name="TextBox 25" id="25"/>
              <p:cNvSpPr txBox="true"/>
              <p:nvPr/>
            </p:nvSpPr>
            <p:spPr>
              <a:xfrm>
                <a:off x="0" y="-152400"/>
                <a:ext cx="765417" cy="312462"/>
              </a:xfrm>
              <a:prstGeom prst="rect">
                <a:avLst/>
              </a:prstGeom>
            </p:spPr>
            <p:txBody>
              <a:bodyPr anchor="ctr" rtlCol="false" tIns="74667" lIns="74667" bIns="74667" rIns="74667"/>
              <a:lstStyle/>
              <a:p>
                <a:pPr algn="ctr">
                  <a:lnSpc>
                    <a:spcPts val="4899"/>
                  </a:lnSpc>
                </a:pPr>
              </a:p>
            </p:txBody>
          </p:sp>
        </p:grpSp>
        <p:sp>
          <p:nvSpPr>
            <p:cNvPr name="TextBox 26" id="26"/>
            <p:cNvSpPr txBox="true"/>
            <p:nvPr/>
          </p:nvSpPr>
          <p:spPr>
            <a:xfrm rot="0">
              <a:off x="0" y="154605"/>
              <a:ext cx="4505545" cy="528532"/>
            </a:xfrm>
            <a:prstGeom prst="rect">
              <a:avLst/>
            </a:prstGeom>
          </p:spPr>
          <p:txBody>
            <a:bodyPr anchor="t" rtlCol="false" tIns="0" lIns="0" bIns="0" rIns="0">
              <a:spAutoFit/>
            </a:bodyPr>
            <a:lstStyle/>
            <a:p>
              <a:pPr algn="ctr" marL="0" indent="0" lvl="0">
                <a:lnSpc>
                  <a:spcPts val="3160"/>
                </a:lnSpc>
                <a:spcBef>
                  <a:spcPct val="0"/>
                </a:spcBef>
              </a:pPr>
              <a:r>
                <a:rPr lang="en-US" sz="2000" spc="38">
                  <a:solidFill>
                    <a:srgbClr val="84604E"/>
                  </a:solidFill>
                  <a:latin typeface="Jua"/>
                  <a:ea typeface="Jua"/>
                  <a:cs typeface="Jua"/>
                  <a:sym typeface="Jua"/>
                </a:rPr>
                <a:t>PA 이재복</a:t>
              </a:r>
            </a:p>
          </p:txBody>
        </p:sp>
      </p:grpSp>
      <p:grpSp>
        <p:nvGrpSpPr>
          <p:cNvPr name="Group 27" id="27"/>
          <p:cNvGrpSpPr/>
          <p:nvPr/>
        </p:nvGrpSpPr>
        <p:grpSpPr>
          <a:xfrm rot="0">
            <a:off x="13194433" y="3583376"/>
            <a:ext cx="3379158" cy="706638"/>
            <a:chOff x="0" y="0"/>
            <a:chExt cx="4505545" cy="942184"/>
          </a:xfrm>
        </p:grpSpPr>
        <p:grpSp>
          <p:nvGrpSpPr>
            <p:cNvPr name="Group 28" id="28"/>
            <p:cNvGrpSpPr/>
            <p:nvPr/>
          </p:nvGrpSpPr>
          <p:grpSpPr>
            <a:xfrm rot="0">
              <a:off x="0" y="0"/>
              <a:ext cx="4505545" cy="942184"/>
              <a:chOff x="0" y="0"/>
              <a:chExt cx="765417" cy="160062"/>
            </a:xfrm>
          </p:grpSpPr>
          <p:sp>
            <p:nvSpPr>
              <p:cNvPr name="Freeform 29" id="29"/>
              <p:cNvSpPr/>
              <p:nvPr/>
            </p:nvSpPr>
            <p:spPr>
              <a:xfrm flipH="false" flipV="false" rot="0">
                <a:off x="0" y="0"/>
                <a:ext cx="765417" cy="160061"/>
              </a:xfrm>
              <a:custGeom>
                <a:avLst/>
                <a:gdLst/>
                <a:ahLst/>
                <a:cxnLst/>
                <a:rect r="r" b="b" t="t" l="l"/>
                <a:pathLst>
                  <a:path h="160061" w="765417">
                    <a:moveTo>
                      <a:pt x="80031" y="0"/>
                    </a:moveTo>
                    <a:lnTo>
                      <a:pt x="685387" y="0"/>
                    </a:lnTo>
                    <a:cubicBezTo>
                      <a:pt x="706612" y="0"/>
                      <a:pt x="726968" y="8432"/>
                      <a:pt x="741977" y="23440"/>
                    </a:cubicBezTo>
                    <a:cubicBezTo>
                      <a:pt x="756985" y="38449"/>
                      <a:pt x="765417" y="58805"/>
                      <a:pt x="765417" y="80031"/>
                    </a:cubicBezTo>
                    <a:lnTo>
                      <a:pt x="765417" y="80031"/>
                    </a:lnTo>
                    <a:cubicBezTo>
                      <a:pt x="765417" y="101256"/>
                      <a:pt x="756985" y="121612"/>
                      <a:pt x="741977" y="136621"/>
                    </a:cubicBezTo>
                    <a:cubicBezTo>
                      <a:pt x="726968" y="151630"/>
                      <a:pt x="706612" y="160061"/>
                      <a:pt x="685387" y="160061"/>
                    </a:cubicBezTo>
                    <a:lnTo>
                      <a:pt x="80031" y="160061"/>
                    </a:lnTo>
                    <a:cubicBezTo>
                      <a:pt x="58805" y="160061"/>
                      <a:pt x="38449" y="151630"/>
                      <a:pt x="23440" y="136621"/>
                    </a:cubicBezTo>
                    <a:cubicBezTo>
                      <a:pt x="8432" y="121612"/>
                      <a:pt x="0" y="101256"/>
                      <a:pt x="0" y="80031"/>
                    </a:cubicBezTo>
                    <a:lnTo>
                      <a:pt x="0" y="80031"/>
                    </a:lnTo>
                    <a:cubicBezTo>
                      <a:pt x="0" y="58805"/>
                      <a:pt x="8432" y="38449"/>
                      <a:pt x="23440" y="23440"/>
                    </a:cubicBezTo>
                    <a:cubicBezTo>
                      <a:pt x="38449" y="8432"/>
                      <a:pt x="58805" y="0"/>
                      <a:pt x="80031" y="0"/>
                    </a:cubicBezTo>
                    <a:close/>
                  </a:path>
                </a:pathLst>
              </a:custGeom>
              <a:solidFill>
                <a:srgbClr val="F8C77C"/>
              </a:solidFill>
            </p:spPr>
          </p:sp>
          <p:sp>
            <p:nvSpPr>
              <p:cNvPr name="TextBox 30" id="30"/>
              <p:cNvSpPr txBox="true"/>
              <p:nvPr/>
            </p:nvSpPr>
            <p:spPr>
              <a:xfrm>
                <a:off x="0" y="-152400"/>
                <a:ext cx="765417" cy="312462"/>
              </a:xfrm>
              <a:prstGeom prst="rect">
                <a:avLst/>
              </a:prstGeom>
            </p:spPr>
            <p:txBody>
              <a:bodyPr anchor="ctr" rtlCol="false" tIns="74667" lIns="74667" bIns="74667" rIns="74667"/>
              <a:lstStyle/>
              <a:p>
                <a:pPr algn="ctr">
                  <a:lnSpc>
                    <a:spcPts val="4899"/>
                  </a:lnSpc>
                </a:pPr>
              </a:p>
            </p:txBody>
          </p:sp>
        </p:grpSp>
        <p:sp>
          <p:nvSpPr>
            <p:cNvPr name="TextBox 31" id="31"/>
            <p:cNvSpPr txBox="true"/>
            <p:nvPr/>
          </p:nvSpPr>
          <p:spPr>
            <a:xfrm rot="0">
              <a:off x="0" y="154605"/>
              <a:ext cx="4505545" cy="528532"/>
            </a:xfrm>
            <a:prstGeom prst="rect">
              <a:avLst/>
            </a:prstGeom>
          </p:spPr>
          <p:txBody>
            <a:bodyPr anchor="t" rtlCol="false" tIns="0" lIns="0" bIns="0" rIns="0">
              <a:spAutoFit/>
            </a:bodyPr>
            <a:lstStyle/>
            <a:p>
              <a:pPr algn="ctr" marL="0" indent="0" lvl="0">
                <a:lnSpc>
                  <a:spcPts val="3160"/>
                </a:lnSpc>
                <a:spcBef>
                  <a:spcPct val="0"/>
                </a:spcBef>
              </a:pPr>
              <a:r>
                <a:rPr lang="en-US" sz="2000" spc="38">
                  <a:solidFill>
                    <a:srgbClr val="84604E"/>
                  </a:solidFill>
                  <a:latin typeface="Jua"/>
                  <a:ea typeface="Jua"/>
                  <a:cs typeface="Jua"/>
                  <a:sym typeface="Jua"/>
                </a:rPr>
                <a:t>PA 유승주</a:t>
              </a:r>
            </a:p>
          </p:txBody>
        </p:sp>
      </p:grpSp>
      <p:sp>
        <p:nvSpPr>
          <p:cNvPr name="TextBox 32" id="32"/>
          <p:cNvSpPr txBox="true"/>
          <p:nvPr/>
        </p:nvSpPr>
        <p:spPr>
          <a:xfrm rot="0">
            <a:off x="5427610" y="4767988"/>
            <a:ext cx="3379158" cy="3308858"/>
          </a:xfrm>
          <a:prstGeom prst="rect">
            <a:avLst/>
          </a:prstGeom>
        </p:spPr>
        <p:txBody>
          <a:bodyPr anchor="t" rtlCol="false" tIns="0" lIns="0" bIns="0" rIns="0">
            <a:spAutoFit/>
          </a:bodyPr>
          <a:lstStyle/>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예약 기능(생성·조회·취소, 관리자 검색·상세조회)</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마이 페이지 예약 내역(놀이터·봉사 탭)</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TimeSlot 관리(정원 실시간 반영, 놀이터 유형별 시간대 활성화 분기)</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휴무일 관리 (공휴일 API 자동 등록)</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배너 관리(등록·수정·삭제)</a:t>
            </a:r>
          </a:p>
        </p:txBody>
      </p:sp>
      <p:sp>
        <p:nvSpPr>
          <p:cNvPr name="TextBox 33" id="33"/>
          <p:cNvSpPr txBox="true"/>
          <p:nvPr/>
        </p:nvSpPr>
        <p:spPr>
          <a:xfrm rot="0">
            <a:off x="9453971" y="4767988"/>
            <a:ext cx="3379158" cy="1975358"/>
          </a:xfrm>
          <a:prstGeom prst="rect">
            <a:avLst/>
          </a:prstGeom>
        </p:spPr>
        <p:txBody>
          <a:bodyPr anchor="t" rtlCol="false" tIns="0" lIns="0" bIns="0" rIns="0">
            <a:spAutoFit/>
          </a:bodyPr>
          <a:lstStyle/>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입양 기능</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애견 정보</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알림 기능</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후원 기능</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채팅 기능(websocket)</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지도(kakao map)</a:t>
            </a:r>
          </a:p>
        </p:txBody>
      </p:sp>
      <p:sp>
        <p:nvSpPr>
          <p:cNvPr name="TextBox 34" id="34"/>
          <p:cNvSpPr txBox="true"/>
          <p:nvPr/>
        </p:nvSpPr>
        <p:spPr>
          <a:xfrm rot="0">
            <a:off x="12833129" y="4767988"/>
            <a:ext cx="3982512" cy="2975483"/>
          </a:xfrm>
          <a:prstGeom prst="rect">
            <a:avLst/>
          </a:prstGeom>
        </p:spPr>
        <p:txBody>
          <a:bodyPr anchor="t" rtlCol="false" tIns="0" lIns="0" bIns="0" rIns="0">
            <a:spAutoFit/>
          </a:bodyPr>
          <a:lstStyle/>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게시판 생성 (공지사항, 이미지, QNA)</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게시판 기본 기능 구현(게시글 작성, 수정, 삭제 기능)</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이미지 게시판 (대표 이미지 등록)</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첨부파일 업로드 및 본문 삽입 기능 구현 (QNA, 공지사항 게시판)</a:t>
            </a:r>
          </a:p>
          <a:p>
            <a:pPr algn="l" marL="367031" indent="-183515" lvl="1">
              <a:lnSpc>
                <a:spcPts val="2686"/>
              </a:lnSpc>
              <a:buFont typeface="Arial"/>
              <a:buChar char="•"/>
            </a:pPr>
            <a:r>
              <a:rPr lang="en-US" sz="1700" spc="32">
                <a:solidFill>
                  <a:srgbClr val="000000"/>
                </a:solidFill>
                <a:latin typeface="윤굴림"/>
                <a:ea typeface="윤굴림"/>
                <a:cs typeface="윤굴림"/>
                <a:sym typeface="윤굴림"/>
              </a:rPr>
              <a:t>관리자의 답변 등록 기능(QNA 게시판)</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0267" y="1728913"/>
            <a:ext cx="7240029" cy="8067371"/>
            <a:chOff x="0" y="0"/>
            <a:chExt cx="1716417" cy="1912557"/>
          </a:xfrm>
        </p:grpSpPr>
        <p:sp>
          <p:nvSpPr>
            <p:cNvPr name="Freeform 5" id="5"/>
            <p:cNvSpPr/>
            <p:nvPr/>
          </p:nvSpPr>
          <p:spPr>
            <a:xfrm flipH="false" flipV="false" rot="0">
              <a:off x="0" y="0"/>
              <a:ext cx="1716417" cy="1912557"/>
            </a:xfrm>
            <a:custGeom>
              <a:avLst/>
              <a:gdLst/>
              <a:ahLst/>
              <a:cxnLst/>
              <a:rect r="r" b="b" t="t" l="l"/>
              <a:pathLst>
                <a:path h="1912557" w="1716417">
                  <a:moveTo>
                    <a:pt x="71645" y="0"/>
                  </a:moveTo>
                  <a:lnTo>
                    <a:pt x="1644772" y="0"/>
                  </a:lnTo>
                  <a:cubicBezTo>
                    <a:pt x="1684340" y="0"/>
                    <a:pt x="1716417" y="32076"/>
                    <a:pt x="1716417" y="71645"/>
                  </a:cubicBezTo>
                  <a:lnTo>
                    <a:pt x="1716417" y="1840913"/>
                  </a:lnTo>
                  <a:cubicBezTo>
                    <a:pt x="1716417" y="1859914"/>
                    <a:pt x="1708869" y="1878137"/>
                    <a:pt x="1695433" y="1891573"/>
                  </a:cubicBezTo>
                  <a:cubicBezTo>
                    <a:pt x="1681997" y="1905009"/>
                    <a:pt x="1663773" y="1912557"/>
                    <a:pt x="1644772" y="1912557"/>
                  </a:cubicBezTo>
                  <a:lnTo>
                    <a:pt x="71645" y="1912557"/>
                  </a:lnTo>
                  <a:cubicBezTo>
                    <a:pt x="32076" y="1912557"/>
                    <a:pt x="0" y="1880481"/>
                    <a:pt x="0" y="1840913"/>
                  </a:cubicBezTo>
                  <a:lnTo>
                    <a:pt x="0" y="71645"/>
                  </a:lnTo>
                  <a:cubicBezTo>
                    <a:pt x="0" y="32076"/>
                    <a:pt x="32076" y="0"/>
                    <a:pt x="71645"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716417" cy="196018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825551" y="1728913"/>
            <a:ext cx="8075957" cy="8067371"/>
            <a:chOff x="0" y="0"/>
            <a:chExt cx="1914593" cy="1912557"/>
          </a:xfrm>
        </p:grpSpPr>
        <p:sp>
          <p:nvSpPr>
            <p:cNvPr name="Freeform 10" id="10"/>
            <p:cNvSpPr/>
            <p:nvPr/>
          </p:nvSpPr>
          <p:spPr>
            <a:xfrm flipH="false" flipV="false" rot="0">
              <a:off x="0" y="0"/>
              <a:ext cx="1914593" cy="1912557"/>
            </a:xfrm>
            <a:custGeom>
              <a:avLst/>
              <a:gdLst/>
              <a:ahLst/>
              <a:cxnLst/>
              <a:rect r="r" b="b" t="t" l="l"/>
              <a:pathLst>
                <a:path h="1912557" w="1914593">
                  <a:moveTo>
                    <a:pt x="64229" y="0"/>
                  </a:moveTo>
                  <a:lnTo>
                    <a:pt x="1850364" y="0"/>
                  </a:lnTo>
                  <a:cubicBezTo>
                    <a:pt x="1867399" y="0"/>
                    <a:pt x="1883735" y="6767"/>
                    <a:pt x="1895781" y="18812"/>
                  </a:cubicBezTo>
                  <a:cubicBezTo>
                    <a:pt x="1907826" y="30857"/>
                    <a:pt x="1914593" y="47194"/>
                    <a:pt x="1914593" y="64229"/>
                  </a:cubicBezTo>
                  <a:lnTo>
                    <a:pt x="1914593" y="1848328"/>
                  </a:lnTo>
                  <a:cubicBezTo>
                    <a:pt x="1914593" y="1865363"/>
                    <a:pt x="1907826" y="1881700"/>
                    <a:pt x="1895781" y="1893745"/>
                  </a:cubicBezTo>
                  <a:cubicBezTo>
                    <a:pt x="1883735" y="1905790"/>
                    <a:pt x="1867399" y="1912557"/>
                    <a:pt x="1850364" y="1912557"/>
                  </a:cubicBezTo>
                  <a:lnTo>
                    <a:pt x="64229" y="1912557"/>
                  </a:lnTo>
                  <a:cubicBezTo>
                    <a:pt x="47194" y="1912557"/>
                    <a:pt x="30857" y="1905790"/>
                    <a:pt x="18812" y="1893745"/>
                  </a:cubicBezTo>
                  <a:cubicBezTo>
                    <a:pt x="6767" y="1881700"/>
                    <a:pt x="0" y="1865363"/>
                    <a:pt x="0" y="1848328"/>
                  </a:cubicBezTo>
                  <a:lnTo>
                    <a:pt x="0" y="64229"/>
                  </a:lnTo>
                  <a:cubicBezTo>
                    <a:pt x="0" y="47194"/>
                    <a:pt x="6767" y="30857"/>
                    <a:pt x="18812" y="18812"/>
                  </a:cubicBezTo>
                  <a:cubicBezTo>
                    <a:pt x="30857" y="6767"/>
                    <a:pt x="47194" y="0"/>
                    <a:pt x="64229" y="0"/>
                  </a:cubicBezTo>
                  <a:close/>
                </a:path>
              </a:pathLst>
            </a:custGeom>
            <a:solidFill>
              <a:srgbClr val="FFFFFF"/>
            </a:solidFill>
            <a:ln w="28575" cap="rnd">
              <a:solidFill>
                <a:srgbClr val="F8C77C"/>
              </a:solidFill>
              <a:prstDash val="sysDot"/>
              <a:round/>
            </a:ln>
          </p:spPr>
        </p:sp>
        <p:sp>
          <p:nvSpPr>
            <p:cNvPr name="TextBox 11" id="11"/>
            <p:cNvSpPr txBox="true"/>
            <p:nvPr/>
          </p:nvSpPr>
          <p:spPr>
            <a:xfrm>
              <a:off x="0" y="-47625"/>
              <a:ext cx="1914593" cy="196018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932450" y="8542020"/>
            <a:ext cx="3650320" cy="942687"/>
            <a:chOff x="0" y="0"/>
            <a:chExt cx="1330145" cy="343507"/>
          </a:xfrm>
        </p:grpSpPr>
        <p:sp>
          <p:nvSpPr>
            <p:cNvPr name="Freeform 13" id="13"/>
            <p:cNvSpPr/>
            <p:nvPr/>
          </p:nvSpPr>
          <p:spPr>
            <a:xfrm flipH="false" flipV="false" rot="0">
              <a:off x="0" y="0"/>
              <a:ext cx="1330145" cy="343507"/>
            </a:xfrm>
            <a:custGeom>
              <a:avLst/>
              <a:gdLst/>
              <a:ahLst/>
              <a:cxnLst/>
              <a:rect r="r" b="b" t="t" l="l"/>
              <a:pathLst>
                <a:path h="343507" w="1330145">
                  <a:moveTo>
                    <a:pt x="1330145" y="33934"/>
                  </a:moveTo>
                  <a:lnTo>
                    <a:pt x="1330145" y="309573"/>
                  </a:lnTo>
                  <a:cubicBezTo>
                    <a:pt x="1330145" y="328314"/>
                    <a:pt x="1314952" y="343507"/>
                    <a:pt x="1296211" y="343507"/>
                  </a:cubicBezTo>
                  <a:lnTo>
                    <a:pt x="33934" y="343507"/>
                  </a:lnTo>
                  <a:cubicBezTo>
                    <a:pt x="15193" y="343507"/>
                    <a:pt x="0" y="328314"/>
                    <a:pt x="0" y="309573"/>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14" id="14"/>
            <p:cNvSpPr txBox="true"/>
            <p:nvPr/>
          </p:nvSpPr>
          <p:spPr>
            <a:xfrm>
              <a:off x="0" y="-38100"/>
              <a:ext cx="1330145" cy="381607"/>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회원 전화번호 등 민감정보를 Jasypt로 암호화/복호화하여 DB 보안 강화</a:t>
              </a:r>
            </a:p>
          </p:txBody>
        </p:sp>
      </p:grpSp>
      <p:sp>
        <p:nvSpPr>
          <p:cNvPr name="Freeform 15" id="15"/>
          <p:cNvSpPr/>
          <p:nvPr/>
        </p:nvSpPr>
        <p:spPr>
          <a:xfrm flipH="false" flipV="false" rot="0">
            <a:off x="1380169" y="2040490"/>
            <a:ext cx="6618239" cy="5307589"/>
          </a:xfrm>
          <a:custGeom>
            <a:avLst/>
            <a:gdLst/>
            <a:ahLst/>
            <a:cxnLst/>
            <a:rect r="r" b="b" t="t" l="l"/>
            <a:pathLst>
              <a:path h="5307589" w="6618239">
                <a:moveTo>
                  <a:pt x="0" y="0"/>
                </a:moveTo>
                <a:lnTo>
                  <a:pt x="6618239" y="0"/>
                </a:lnTo>
                <a:lnTo>
                  <a:pt x="6618239" y="5307589"/>
                </a:lnTo>
                <a:lnTo>
                  <a:pt x="0" y="5307589"/>
                </a:lnTo>
                <a:lnTo>
                  <a:pt x="0" y="0"/>
                </a:lnTo>
                <a:close/>
              </a:path>
            </a:pathLst>
          </a:custGeom>
          <a:blipFill>
            <a:blip r:embed="rId6"/>
            <a:stretch>
              <a:fillRect l="0" t="0" r="0" b="0"/>
            </a:stretch>
          </a:blipFill>
        </p:spPr>
      </p:sp>
      <p:grpSp>
        <p:nvGrpSpPr>
          <p:cNvPr name="Group 16" id="16"/>
          <p:cNvGrpSpPr/>
          <p:nvPr/>
        </p:nvGrpSpPr>
        <p:grpSpPr>
          <a:xfrm rot="0">
            <a:off x="2864129" y="7713630"/>
            <a:ext cx="3650320" cy="942687"/>
            <a:chOff x="0" y="0"/>
            <a:chExt cx="1330145" cy="343507"/>
          </a:xfrm>
        </p:grpSpPr>
        <p:sp>
          <p:nvSpPr>
            <p:cNvPr name="Freeform 17" id="17"/>
            <p:cNvSpPr/>
            <p:nvPr/>
          </p:nvSpPr>
          <p:spPr>
            <a:xfrm flipH="false" flipV="false" rot="0">
              <a:off x="0" y="0"/>
              <a:ext cx="1330145" cy="343507"/>
            </a:xfrm>
            <a:custGeom>
              <a:avLst/>
              <a:gdLst/>
              <a:ahLst/>
              <a:cxnLst/>
              <a:rect r="r" b="b" t="t" l="l"/>
              <a:pathLst>
                <a:path h="343507" w="1330145">
                  <a:moveTo>
                    <a:pt x="1330145" y="33934"/>
                  </a:moveTo>
                  <a:lnTo>
                    <a:pt x="1330145" y="309573"/>
                  </a:lnTo>
                  <a:cubicBezTo>
                    <a:pt x="1330145" y="328314"/>
                    <a:pt x="1314952" y="343507"/>
                    <a:pt x="1296211" y="343507"/>
                  </a:cubicBezTo>
                  <a:lnTo>
                    <a:pt x="33934" y="343507"/>
                  </a:lnTo>
                  <a:cubicBezTo>
                    <a:pt x="15193" y="343507"/>
                    <a:pt x="0" y="328314"/>
                    <a:pt x="0" y="309573"/>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18" id="18"/>
            <p:cNvSpPr txBox="true"/>
            <p:nvPr/>
          </p:nvSpPr>
          <p:spPr>
            <a:xfrm>
              <a:off x="0" y="-38100"/>
              <a:ext cx="1330145" cy="381607"/>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공개 엔드포인트와 관리자 전용 경로를 분리하고, JWT 필터를 보안 체인에 등록</a:t>
              </a:r>
            </a:p>
          </p:txBody>
        </p:sp>
      </p:grpSp>
      <p:sp>
        <p:nvSpPr>
          <p:cNvPr name="Freeform 19" id="19"/>
          <p:cNvSpPr/>
          <p:nvPr/>
        </p:nvSpPr>
        <p:spPr>
          <a:xfrm flipH="false" flipV="false" rot="0">
            <a:off x="9191567" y="2040490"/>
            <a:ext cx="7343926" cy="6292483"/>
          </a:xfrm>
          <a:custGeom>
            <a:avLst/>
            <a:gdLst/>
            <a:ahLst/>
            <a:cxnLst/>
            <a:rect r="r" b="b" t="t" l="l"/>
            <a:pathLst>
              <a:path h="6292483" w="7343926">
                <a:moveTo>
                  <a:pt x="0" y="0"/>
                </a:moveTo>
                <a:lnTo>
                  <a:pt x="7343926" y="0"/>
                </a:lnTo>
                <a:lnTo>
                  <a:pt x="7343926" y="6292483"/>
                </a:lnTo>
                <a:lnTo>
                  <a:pt x="0" y="6292483"/>
                </a:lnTo>
                <a:lnTo>
                  <a:pt x="0" y="0"/>
                </a:lnTo>
                <a:close/>
              </a:path>
            </a:pathLst>
          </a:custGeom>
          <a:blipFill>
            <a:blip r:embed="rId7"/>
            <a:stretch>
              <a:fillRect l="0" t="0" r="0" b="0"/>
            </a:stretch>
          </a:blipFill>
        </p:spPr>
      </p:sp>
      <p:sp>
        <p:nvSpPr>
          <p:cNvPr name="TextBox 20" id="2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0267" y="1728913"/>
            <a:ext cx="7240029" cy="8067371"/>
            <a:chOff x="0" y="0"/>
            <a:chExt cx="1716417" cy="1912557"/>
          </a:xfrm>
        </p:grpSpPr>
        <p:sp>
          <p:nvSpPr>
            <p:cNvPr name="Freeform 5" id="5"/>
            <p:cNvSpPr/>
            <p:nvPr/>
          </p:nvSpPr>
          <p:spPr>
            <a:xfrm flipH="false" flipV="false" rot="0">
              <a:off x="0" y="0"/>
              <a:ext cx="1716417" cy="1912557"/>
            </a:xfrm>
            <a:custGeom>
              <a:avLst/>
              <a:gdLst/>
              <a:ahLst/>
              <a:cxnLst/>
              <a:rect r="r" b="b" t="t" l="l"/>
              <a:pathLst>
                <a:path h="1912557" w="1716417">
                  <a:moveTo>
                    <a:pt x="71645" y="0"/>
                  </a:moveTo>
                  <a:lnTo>
                    <a:pt x="1644772" y="0"/>
                  </a:lnTo>
                  <a:cubicBezTo>
                    <a:pt x="1684340" y="0"/>
                    <a:pt x="1716417" y="32076"/>
                    <a:pt x="1716417" y="71645"/>
                  </a:cubicBezTo>
                  <a:lnTo>
                    <a:pt x="1716417" y="1840913"/>
                  </a:lnTo>
                  <a:cubicBezTo>
                    <a:pt x="1716417" y="1859914"/>
                    <a:pt x="1708869" y="1878137"/>
                    <a:pt x="1695433" y="1891573"/>
                  </a:cubicBezTo>
                  <a:cubicBezTo>
                    <a:pt x="1681997" y="1905009"/>
                    <a:pt x="1663773" y="1912557"/>
                    <a:pt x="1644772" y="1912557"/>
                  </a:cubicBezTo>
                  <a:lnTo>
                    <a:pt x="71645" y="1912557"/>
                  </a:lnTo>
                  <a:cubicBezTo>
                    <a:pt x="32076" y="1912557"/>
                    <a:pt x="0" y="1880481"/>
                    <a:pt x="0" y="1840913"/>
                  </a:cubicBezTo>
                  <a:lnTo>
                    <a:pt x="0" y="71645"/>
                  </a:lnTo>
                  <a:cubicBezTo>
                    <a:pt x="0" y="32076"/>
                    <a:pt x="32076" y="0"/>
                    <a:pt x="71645"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716417" cy="196018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825551" y="1728913"/>
            <a:ext cx="8075957" cy="8067371"/>
            <a:chOff x="0" y="0"/>
            <a:chExt cx="1914593" cy="1912557"/>
          </a:xfrm>
        </p:grpSpPr>
        <p:sp>
          <p:nvSpPr>
            <p:cNvPr name="Freeform 10" id="10"/>
            <p:cNvSpPr/>
            <p:nvPr/>
          </p:nvSpPr>
          <p:spPr>
            <a:xfrm flipH="false" flipV="false" rot="0">
              <a:off x="0" y="0"/>
              <a:ext cx="1914593" cy="1912557"/>
            </a:xfrm>
            <a:custGeom>
              <a:avLst/>
              <a:gdLst/>
              <a:ahLst/>
              <a:cxnLst/>
              <a:rect r="r" b="b" t="t" l="l"/>
              <a:pathLst>
                <a:path h="1912557" w="1914593">
                  <a:moveTo>
                    <a:pt x="64229" y="0"/>
                  </a:moveTo>
                  <a:lnTo>
                    <a:pt x="1850364" y="0"/>
                  </a:lnTo>
                  <a:cubicBezTo>
                    <a:pt x="1867399" y="0"/>
                    <a:pt x="1883735" y="6767"/>
                    <a:pt x="1895781" y="18812"/>
                  </a:cubicBezTo>
                  <a:cubicBezTo>
                    <a:pt x="1907826" y="30857"/>
                    <a:pt x="1914593" y="47194"/>
                    <a:pt x="1914593" y="64229"/>
                  </a:cubicBezTo>
                  <a:lnTo>
                    <a:pt x="1914593" y="1848328"/>
                  </a:lnTo>
                  <a:cubicBezTo>
                    <a:pt x="1914593" y="1865363"/>
                    <a:pt x="1907826" y="1881700"/>
                    <a:pt x="1895781" y="1893745"/>
                  </a:cubicBezTo>
                  <a:cubicBezTo>
                    <a:pt x="1883735" y="1905790"/>
                    <a:pt x="1867399" y="1912557"/>
                    <a:pt x="1850364" y="1912557"/>
                  </a:cubicBezTo>
                  <a:lnTo>
                    <a:pt x="64229" y="1912557"/>
                  </a:lnTo>
                  <a:cubicBezTo>
                    <a:pt x="47194" y="1912557"/>
                    <a:pt x="30857" y="1905790"/>
                    <a:pt x="18812" y="1893745"/>
                  </a:cubicBezTo>
                  <a:cubicBezTo>
                    <a:pt x="6767" y="1881700"/>
                    <a:pt x="0" y="1865363"/>
                    <a:pt x="0" y="1848328"/>
                  </a:cubicBezTo>
                  <a:lnTo>
                    <a:pt x="0" y="64229"/>
                  </a:lnTo>
                  <a:cubicBezTo>
                    <a:pt x="0" y="47194"/>
                    <a:pt x="6767" y="30857"/>
                    <a:pt x="18812" y="18812"/>
                  </a:cubicBezTo>
                  <a:cubicBezTo>
                    <a:pt x="30857" y="6767"/>
                    <a:pt x="47194" y="0"/>
                    <a:pt x="64229" y="0"/>
                  </a:cubicBezTo>
                  <a:close/>
                </a:path>
              </a:pathLst>
            </a:custGeom>
            <a:solidFill>
              <a:srgbClr val="FFFFFF"/>
            </a:solidFill>
            <a:ln w="28575" cap="rnd">
              <a:solidFill>
                <a:srgbClr val="F8C77C"/>
              </a:solidFill>
              <a:prstDash val="sysDot"/>
              <a:round/>
            </a:ln>
          </p:spPr>
        </p:sp>
        <p:sp>
          <p:nvSpPr>
            <p:cNvPr name="TextBox 11" id="11"/>
            <p:cNvSpPr txBox="true"/>
            <p:nvPr/>
          </p:nvSpPr>
          <p:spPr>
            <a:xfrm>
              <a:off x="0" y="-47625"/>
              <a:ext cx="1914593" cy="196018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038370" y="8435871"/>
            <a:ext cx="3650320" cy="942687"/>
            <a:chOff x="0" y="0"/>
            <a:chExt cx="1330145" cy="343507"/>
          </a:xfrm>
        </p:grpSpPr>
        <p:sp>
          <p:nvSpPr>
            <p:cNvPr name="Freeform 13" id="13"/>
            <p:cNvSpPr/>
            <p:nvPr/>
          </p:nvSpPr>
          <p:spPr>
            <a:xfrm flipH="false" flipV="false" rot="0">
              <a:off x="0" y="0"/>
              <a:ext cx="1330145" cy="343507"/>
            </a:xfrm>
            <a:custGeom>
              <a:avLst/>
              <a:gdLst/>
              <a:ahLst/>
              <a:cxnLst/>
              <a:rect r="r" b="b" t="t" l="l"/>
              <a:pathLst>
                <a:path h="343507" w="1330145">
                  <a:moveTo>
                    <a:pt x="1330145" y="33934"/>
                  </a:moveTo>
                  <a:lnTo>
                    <a:pt x="1330145" y="309573"/>
                  </a:lnTo>
                  <a:cubicBezTo>
                    <a:pt x="1330145" y="328314"/>
                    <a:pt x="1314952" y="343507"/>
                    <a:pt x="1296211" y="343507"/>
                  </a:cubicBezTo>
                  <a:lnTo>
                    <a:pt x="33934" y="343507"/>
                  </a:lnTo>
                  <a:cubicBezTo>
                    <a:pt x="15193" y="343507"/>
                    <a:pt x="0" y="328314"/>
                    <a:pt x="0" y="309573"/>
                  </a:cubicBezTo>
                  <a:lnTo>
                    <a:pt x="0" y="33934"/>
                  </a:lnTo>
                  <a:cubicBezTo>
                    <a:pt x="0" y="15193"/>
                    <a:pt x="15193" y="0"/>
                    <a:pt x="33934" y="0"/>
                  </a:cubicBezTo>
                  <a:lnTo>
                    <a:pt x="1296211" y="0"/>
                  </a:lnTo>
                  <a:cubicBezTo>
                    <a:pt x="1314952" y="0"/>
                    <a:pt x="1330145" y="15193"/>
                    <a:pt x="1330145" y="33934"/>
                  </a:cubicBezTo>
                  <a:close/>
                </a:path>
              </a:pathLst>
            </a:custGeom>
            <a:solidFill>
              <a:srgbClr val="FFFFFF"/>
            </a:solidFill>
            <a:ln w="9525" cap="sq">
              <a:solidFill>
                <a:srgbClr val="000000"/>
              </a:solidFill>
              <a:prstDash val="solid"/>
              <a:miter/>
            </a:ln>
          </p:spPr>
        </p:sp>
        <p:sp>
          <p:nvSpPr>
            <p:cNvPr name="TextBox 14" id="14"/>
            <p:cNvSpPr txBox="true"/>
            <p:nvPr/>
          </p:nvSpPr>
          <p:spPr>
            <a:xfrm>
              <a:off x="0" y="-38100"/>
              <a:ext cx="1330145" cy="381607"/>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RefreshToken 검증 후 AccessToken 재발급 → 자동 로그인/세션 유지 구현</a:t>
              </a:r>
            </a:p>
          </p:txBody>
        </p:sp>
      </p:grpSp>
      <p:grpSp>
        <p:nvGrpSpPr>
          <p:cNvPr name="Group 15" id="15"/>
          <p:cNvGrpSpPr/>
          <p:nvPr/>
        </p:nvGrpSpPr>
        <p:grpSpPr>
          <a:xfrm rot="0">
            <a:off x="2832047" y="8176826"/>
            <a:ext cx="3756469" cy="730388"/>
            <a:chOff x="0" y="0"/>
            <a:chExt cx="1368825" cy="266147"/>
          </a:xfrm>
        </p:grpSpPr>
        <p:sp>
          <p:nvSpPr>
            <p:cNvPr name="Freeform 16" id="16"/>
            <p:cNvSpPr/>
            <p:nvPr/>
          </p:nvSpPr>
          <p:spPr>
            <a:xfrm flipH="false" flipV="false" rot="0">
              <a:off x="0" y="0"/>
              <a:ext cx="1368825" cy="266147"/>
            </a:xfrm>
            <a:custGeom>
              <a:avLst/>
              <a:gdLst/>
              <a:ahLst/>
              <a:cxnLst/>
              <a:rect r="r" b="b" t="t" l="l"/>
              <a:pathLst>
                <a:path h="266147" w="1368825">
                  <a:moveTo>
                    <a:pt x="1368825" y="32975"/>
                  </a:moveTo>
                  <a:lnTo>
                    <a:pt x="1368825" y="233172"/>
                  </a:lnTo>
                  <a:cubicBezTo>
                    <a:pt x="1368825" y="241917"/>
                    <a:pt x="1365351" y="250305"/>
                    <a:pt x="1359167" y="256489"/>
                  </a:cubicBezTo>
                  <a:cubicBezTo>
                    <a:pt x="1352983" y="262673"/>
                    <a:pt x="1344595" y="266147"/>
                    <a:pt x="1335850" y="266147"/>
                  </a:cubicBezTo>
                  <a:lnTo>
                    <a:pt x="32975" y="266147"/>
                  </a:lnTo>
                  <a:cubicBezTo>
                    <a:pt x="14764" y="266147"/>
                    <a:pt x="0" y="251383"/>
                    <a:pt x="0" y="233172"/>
                  </a:cubicBezTo>
                  <a:lnTo>
                    <a:pt x="0" y="32975"/>
                  </a:lnTo>
                  <a:cubicBezTo>
                    <a:pt x="0" y="14764"/>
                    <a:pt x="14764" y="0"/>
                    <a:pt x="32975" y="0"/>
                  </a:cubicBezTo>
                  <a:lnTo>
                    <a:pt x="1335850" y="0"/>
                  </a:lnTo>
                  <a:cubicBezTo>
                    <a:pt x="1354061" y="0"/>
                    <a:pt x="1368825" y="14764"/>
                    <a:pt x="1368825" y="32975"/>
                  </a:cubicBezTo>
                  <a:close/>
                </a:path>
              </a:pathLst>
            </a:custGeom>
            <a:solidFill>
              <a:srgbClr val="FFFFFF"/>
            </a:solidFill>
            <a:ln w="9525" cap="sq">
              <a:solidFill>
                <a:srgbClr val="000000"/>
              </a:solidFill>
              <a:prstDash val="solid"/>
              <a:miter/>
            </a:ln>
          </p:spPr>
        </p:sp>
        <p:sp>
          <p:nvSpPr>
            <p:cNvPr name="TextBox 17" id="17"/>
            <p:cNvSpPr txBox="true"/>
            <p:nvPr/>
          </p:nvSpPr>
          <p:spPr>
            <a:xfrm>
              <a:off x="0" y="-38100"/>
              <a:ext cx="1368825" cy="304247"/>
            </a:xfrm>
            <a:prstGeom prst="rect">
              <a:avLst/>
            </a:prstGeom>
          </p:spPr>
          <p:txBody>
            <a:bodyPr anchor="ctr" rtlCol="false" tIns="50800" lIns="50800" bIns="50800" rIns="50800"/>
            <a:lstStyle/>
            <a:p>
              <a:pPr algn="ctr">
                <a:lnSpc>
                  <a:spcPts val="2239"/>
                </a:lnSpc>
              </a:pPr>
              <a:r>
                <a:rPr lang="en-US" sz="1599">
                  <a:solidFill>
                    <a:srgbClr val="000000"/>
                  </a:solidFill>
                  <a:latin typeface="RoxboroughCF"/>
                  <a:ea typeface="RoxboroughCF"/>
                  <a:cs typeface="RoxboroughCF"/>
                  <a:sym typeface="RoxboroughCF"/>
                </a:rPr>
                <a:t>DB와 쿠키에서 토큰 제거 → 세션 완전 종료</a:t>
              </a:r>
            </a:p>
          </p:txBody>
        </p:sp>
      </p:grpSp>
      <p:sp>
        <p:nvSpPr>
          <p:cNvPr name="Freeform 18" id="18"/>
          <p:cNvSpPr/>
          <p:nvPr/>
        </p:nvSpPr>
        <p:spPr>
          <a:xfrm flipH="false" flipV="false" rot="0">
            <a:off x="1495170" y="2007103"/>
            <a:ext cx="6430223" cy="5706527"/>
          </a:xfrm>
          <a:custGeom>
            <a:avLst/>
            <a:gdLst/>
            <a:ahLst/>
            <a:cxnLst/>
            <a:rect r="r" b="b" t="t" l="l"/>
            <a:pathLst>
              <a:path h="5706527" w="6430223">
                <a:moveTo>
                  <a:pt x="0" y="0"/>
                </a:moveTo>
                <a:lnTo>
                  <a:pt x="6430223" y="0"/>
                </a:lnTo>
                <a:lnTo>
                  <a:pt x="6430223" y="5706527"/>
                </a:lnTo>
                <a:lnTo>
                  <a:pt x="0" y="5706527"/>
                </a:lnTo>
                <a:lnTo>
                  <a:pt x="0" y="0"/>
                </a:lnTo>
                <a:close/>
              </a:path>
            </a:pathLst>
          </a:custGeom>
          <a:blipFill>
            <a:blip r:embed="rId6"/>
            <a:stretch>
              <a:fillRect l="0" t="0" r="0" b="0"/>
            </a:stretch>
          </a:blipFill>
        </p:spPr>
      </p:sp>
      <p:sp>
        <p:nvSpPr>
          <p:cNvPr name="Freeform 19" id="19"/>
          <p:cNvSpPr/>
          <p:nvPr/>
        </p:nvSpPr>
        <p:spPr>
          <a:xfrm flipH="false" flipV="false" rot="0">
            <a:off x="9144000" y="2187049"/>
            <a:ext cx="7343926" cy="5857039"/>
          </a:xfrm>
          <a:custGeom>
            <a:avLst/>
            <a:gdLst/>
            <a:ahLst/>
            <a:cxnLst/>
            <a:rect r="r" b="b" t="t" l="l"/>
            <a:pathLst>
              <a:path h="5857039" w="7343926">
                <a:moveTo>
                  <a:pt x="0" y="0"/>
                </a:moveTo>
                <a:lnTo>
                  <a:pt x="7343926" y="0"/>
                </a:lnTo>
                <a:lnTo>
                  <a:pt x="7343926" y="5857039"/>
                </a:lnTo>
                <a:lnTo>
                  <a:pt x="0" y="5857039"/>
                </a:lnTo>
                <a:lnTo>
                  <a:pt x="0" y="0"/>
                </a:lnTo>
                <a:close/>
              </a:path>
            </a:pathLst>
          </a:custGeom>
          <a:blipFill>
            <a:blip r:embed="rId7"/>
            <a:stretch>
              <a:fillRect l="0" t="0" r="0" b="0"/>
            </a:stretch>
          </a:blipFill>
        </p:spPr>
      </p:sp>
      <p:sp>
        <p:nvSpPr>
          <p:cNvPr name="TextBox 20" id="2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44632" y="1631056"/>
            <a:ext cx="7240029" cy="8067371"/>
            <a:chOff x="0" y="0"/>
            <a:chExt cx="1716417" cy="1912557"/>
          </a:xfrm>
        </p:grpSpPr>
        <p:sp>
          <p:nvSpPr>
            <p:cNvPr name="Freeform 5" id="5"/>
            <p:cNvSpPr/>
            <p:nvPr/>
          </p:nvSpPr>
          <p:spPr>
            <a:xfrm flipH="false" flipV="false" rot="0">
              <a:off x="0" y="0"/>
              <a:ext cx="1716417" cy="1912557"/>
            </a:xfrm>
            <a:custGeom>
              <a:avLst/>
              <a:gdLst/>
              <a:ahLst/>
              <a:cxnLst/>
              <a:rect r="r" b="b" t="t" l="l"/>
              <a:pathLst>
                <a:path h="1912557" w="1716417">
                  <a:moveTo>
                    <a:pt x="71645" y="0"/>
                  </a:moveTo>
                  <a:lnTo>
                    <a:pt x="1644772" y="0"/>
                  </a:lnTo>
                  <a:cubicBezTo>
                    <a:pt x="1684340" y="0"/>
                    <a:pt x="1716417" y="32076"/>
                    <a:pt x="1716417" y="71645"/>
                  </a:cubicBezTo>
                  <a:lnTo>
                    <a:pt x="1716417" y="1840913"/>
                  </a:lnTo>
                  <a:cubicBezTo>
                    <a:pt x="1716417" y="1859914"/>
                    <a:pt x="1708869" y="1878137"/>
                    <a:pt x="1695433" y="1891573"/>
                  </a:cubicBezTo>
                  <a:cubicBezTo>
                    <a:pt x="1681997" y="1905009"/>
                    <a:pt x="1663773" y="1912557"/>
                    <a:pt x="1644772" y="1912557"/>
                  </a:cubicBezTo>
                  <a:lnTo>
                    <a:pt x="71645" y="1912557"/>
                  </a:lnTo>
                  <a:cubicBezTo>
                    <a:pt x="32076" y="1912557"/>
                    <a:pt x="0" y="1880481"/>
                    <a:pt x="0" y="1840913"/>
                  </a:cubicBezTo>
                  <a:lnTo>
                    <a:pt x="0" y="71645"/>
                  </a:lnTo>
                  <a:cubicBezTo>
                    <a:pt x="0" y="32076"/>
                    <a:pt x="32076" y="0"/>
                    <a:pt x="71645"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716417" cy="196018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9484996" y="1631056"/>
            <a:ext cx="7494094" cy="8067371"/>
            <a:chOff x="0" y="0"/>
            <a:chExt cx="1776649" cy="1912557"/>
          </a:xfrm>
        </p:grpSpPr>
        <p:sp>
          <p:nvSpPr>
            <p:cNvPr name="Freeform 10" id="10"/>
            <p:cNvSpPr/>
            <p:nvPr/>
          </p:nvSpPr>
          <p:spPr>
            <a:xfrm flipH="false" flipV="false" rot="0">
              <a:off x="0" y="0"/>
              <a:ext cx="1776649" cy="1912557"/>
            </a:xfrm>
            <a:custGeom>
              <a:avLst/>
              <a:gdLst/>
              <a:ahLst/>
              <a:cxnLst/>
              <a:rect r="r" b="b" t="t" l="l"/>
              <a:pathLst>
                <a:path h="1912557" w="1776649">
                  <a:moveTo>
                    <a:pt x="69216" y="0"/>
                  </a:moveTo>
                  <a:lnTo>
                    <a:pt x="1707433" y="0"/>
                  </a:lnTo>
                  <a:cubicBezTo>
                    <a:pt x="1745660" y="0"/>
                    <a:pt x="1776649" y="30989"/>
                    <a:pt x="1776649" y="69216"/>
                  </a:cubicBezTo>
                  <a:lnTo>
                    <a:pt x="1776649" y="1843342"/>
                  </a:lnTo>
                  <a:cubicBezTo>
                    <a:pt x="1776649" y="1861699"/>
                    <a:pt x="1769357" y="1879304"/>
                    <a:pt x="1756376" y="1892284"/>
                  </a:cubicBezTo>
                  <a:cubicBezTo>
                    <a:pt x="1743396" y="1905265"/>
                    <a:pt x="1725790" y="1912557"/>
                    <a:pt x="1707433" y="1912557"/>
                  </a:cubicBezTo>
                  <a:lnTo>
                    <a:pt x="69216" y="1912557"/>
                  </a:lnTo>
                  <a:cubicBezTo>
                    <a:pt x="30989" y="1912557"/>
                    <a:pt x="0" y="1881568"/>
                    <a:pt x="0" y="1843342"/>
                  </a:cubicBezTo>
                  <a:lnTo>
                    <a:pt x="0" y="69216"/>
                  </a:lnTo>
                  <a:cubicBezTo>
                    <a:pt x="0" y="30989"/>
                    <a:pt x="30989" y="0"/>
                    <a:pt x="69216" y="0"/>
                  </a:cubicBezTo>
                  <a:close/>
                </a:path>
              </a:pathLst>
            </a:custGeom>
            <a:solidFill>
              <a:srgbClr val="FFFFFF"/>
            </a:solidFill>
            <a:ln w="28575" cap="rnd">
              <a:solidFill>
                <a:srgbClr val="F8C77C"/>
              </a:solidFill>
              <a:prstDash val="sysDot"/>
              <a:round/>
            </a:ln>
          </p:spPr>
        </p:sp>
        <p:sp>
          <p:nvSpPr>
            <p:cNvPr name="TextBox 11" id="11"/>
            <p:cNvSpPr txBox="true"/>
            <p:nvPr/>
          </p:nvSpPr>
          <p:spPr>
            <a:xfrm>
              <a:off x="0" y="-47625"/>
              <a:ext cx="1776649" cy="196018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941393" y="8026508"/>
            <a:ext cx="4762324" cy="1522705"/>
            <a:chOff x="0" y="0"/>
            <a:chExt cx="1735350" cy="554860"/>
          </a:xfrm>
        </p:grpSpPr>
        <p:sp>
          <p:nvSpPr>
            <p:cNvPr name="Freeform 13" id="13"/>
            <p:cNvSpPr/>
            <p:nvPr/>
          </p:nvSpPr>
          <p:spPr>
            <a:xfrm flipH="false" flipV="false" rot="0">
              <a:off x="0" y="0"/>
              <a:ext cx="1735350" cy="554860"/>
            </a:xfrm>
            <a:custGeom>
              <a:avLst/>
              <a:gdLst/>
              <a:ahLst/>
              <a:cxnLst/>
              <a:rect r="r" b="b" t="t" l="l"/>
              <a:pathLst>
                <a:path h="554860" w="1735350">
                  <a:moveTo>
                    <a:pt x="1735350" y="26011"/>
                  </a:moveTo>
                  <a:lnTo>
                    <a:pt x="1735350" y="528850"/>
                  </a:lnTo>
                  <a:cubicBezTo>
                    <a:pt x="1735350" y="535748"/>
                    <a:pt x="1732609" y="542364"/>
                    <a:pt x="1727731" y="547242"/>
                  </a:cubicBezTo>
                  <a:cubicBezTo>
                    <a:pt x="1722854" y="552120"/>
                    <a:pt x="1716237" y="554860"/>
                    <a:pt x="1709339" y="554860"/>
                  </a:cubicBezTo>
                  <a:lnTo>
                    <a:pt x="26011" y="554860"/>
                  </a:lnTo>
                  <a:cubicBezTo>
                    <a:pt x="19112" y="554860"/>
                    <a:pt x="12496" y="552120"/>
                    <a:pt x="7618" y="547242"/>
                  </a:cubicBezTo>
                  <a:cubicBezTo>
                    <a:pt x="2740" y="542364"/>
                    <a:pt x="0" y="535748"/>
                    <a:pt x="0" y="528850"/>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14" id="14"/>
            <p:cNvSpPr txBox="true"/>
            <p:nvPr/>
          </p:nvSpPr>
          <p:spPr>
            <a:xfrm>
              <a:off x="0" y="-38100"/>
              <a:ext cx="1735350" cy="592960"/>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timeSlotId로 날짜와 유효성 확인 후 DB에서 예약 인원 집계</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정원과 예약인원을 DTO로 반환 후 사용자에게 실시간 예약인원 수와  가능 여부 제공(정원 초과 시 비활성화)</a:t>
              </a:r>
            </a:p>
          </p:txBody>
        </p:sp>
      </p:grpSp>
      <p:sp>
        <p:nvSpPr>
          <p:cNvPr name="Freeform 15" id="15"/>
          <p:cNvSpPr/>
          <p:nvPr/>
        </p:nvSpPr>
        <p:spPr>
          <a:xfrm flipH="false" flipV="false" rot="0">
            <a:off x="2003621" y="1771649"/>
            <a:ext cx="5655399" cy="5182641"/>
          </a:xfrm>
          <a:custGeom>
            <a:avLst/>
            <a:gdLst/>
            <a:ahLst/>
            <a:cxnLst/>
            <a:rect r="r" b="b" t="t" l="l"/>
            <a:pathLst>
              <a:path h="5182641" w="5655399">
                <a:moveTo>
                  <a:pt x="0" y="0"/>
                </a:moveTo>
                <a:lnTo>
                  <a:pt x="5655400" y="0"/>
                </a:lnTo>
                <a:lnTo>
                  <a:pt x="5655400" y="5182641"/>
                </a:lnTo>
                <a:lnTo>
                  <a:pt x="0" y="5182641"/>
                </a:lnTo>
                <a:lnTo>
                  <a:pt x="0" y="0"/>
                </a:lnTo>
                <a:close/>
              </a:path>
            </a:pathLst>
          </a:custGeom>
          <a:blipFill>
            <a:blip r:embed="rId6"/>
            <a:stretch>
              <a:fillRect l="0" t="0" r="-5334" b="0"/>
            </a:stretch>
          </a:blipFill>
        </p:spPr>
      </p:sp>
      <p:sp>
        <p:nvSpPr>
          <p:cNvPr name="Freeform 16" id="16"/>
          <p:cNvSpPr/>
          <p:nvPr/>
        </p:nvSpPr>
        <p:spPr>
          <a:xfrm flipH="false" flipV="false" rot="0">
            <a:off x="1984571" y="6954290"/>
            <a:ext cx="5557393" cy="1589534"/>
          </a:xfrm>
          <a:custGeom>
            <a:avLst/>
            <a:gdLst/>
            <a:ahLst/>
            <a:cxnLst/>
            <a:rect r="r" b="b" t="t" l="l"/>
            <a:pathLst>
              <a:path h="1589534" w="5557393">
                <a:moveTo>
                  <a:pt x="0" y="0"/>
                </a:moveTo>
                <a:lnTo>
                  <a:pt x="5557394" y="0"/>
                </a:lnTo>
                <a:lnTo>
                  <a:pt x="5557394" y="1589535"/>
                </a:lnTo>
                <a:lnTo>
                  <a:pt x="0" y="1589535"/>
                </a:lnTo>
                <a:lnTo>
                  <a:pt x="0" y="0"/>
                </a:lnTo>
                <a:close/>
              </a:path>
            </a:pathLst>
          </a:custGeom>
          <a:blipFill>
            <a:blip r:embed="rId7"/>
            <a:stretch>
              <a:fillRect l="-800" t="0" r="0" b="0"/>
            </a:stretch>
          </a:blipFill>
        </p:spPr>
      </p:sp>
      <p:sp>
        <p:nvSpPr>
          <p:cNvPr name="Freeform 17" id="17"/>
          <p:cNvSpPr/>
          <p:nvPr/>
        </p:nvSpPr>
        <p:spPr>
          <a:xfrm flipH="false" flipV="false" rot="0">
            <a:off x="9821053" y="4933673"/>
            <a:ext cx="6821981" cy="2779957"/>
          </a:xfrm>
          <a:custGeom>
            <a:avLst/>
            <a:gdLst/>
            <a:ahLst/>
            <a:cxnLst/>
            <a:rect r="r" b="b" t="t" l="l"/>
            <a:pathLst>
              <a:path h="2779957" w="6821981">
                <a:moveTo>
                  <a:pt x="0" y="0"/>
                </a:moveTo>
                <a:lnTo>
                  <a:pt x="6821980" y="0"/>
                </a:lnTo>
                <a:lnTo>
                  <a:pt x="6821980" y="2779957"/>
                </a:lnTo>
                <a:lnTo>
                  <a:pt x="0" y="2779957"/>
                </a:lnTo>
                <a:lnTo>
                  <a:pt x="0" y="0"/>
                </a:lnTo>
                <a:close/>
              </a:path>
            </a:pathLst>
          </a:custGeom>
          <a:blipFill>
            <a:blip r:embed="rId8"/>
            <a:stretch>
              <a:fillRect l="0" t="0" r="0" b="0"/>
            </a:stretch>
          </a:blipFill>
        </p:spPr>
      </p:sp>
      <p:sp>
        <p:nvSpPr>
          <p:cNvPr name="Freeform 18" id="18"/>
          <p:cNvSpPr/>
          <p:nvPr/>
        </p:nvSpPr>
        <p:spPr>
          <a:xfrm flipH="false" flipV="false" rot="0">
            <a:off x="9801258" y="2324449"/>
            <a:ext cx="6534268" cy="2139973"/>
          </a:xfrm>
          <a:custGeom>
            <a:avLst/>
            <a:gdLst/>
            <a:ahLst/>
            <a:cxnLst/>
            <a:rect r="r" b="b" t="t" l="l"/>
            <a:pathLst>
              <a:path h="2139973" w="6534268">
                <a:moveTo>
                  <a:pt x="0" y="0"/>
                </a:moveTo>
                <a:lnTo>
                  <a:pt x="6534268" y="0"/>
                </a:lnTo>
                <a:lnTo>
                  <a:pt x="6534268" y="2139973"/>
                </a:lnTo>
                <a:lnTo>
                  <a:pt x="0" y="2139973"/>
                </a:lnTo>
                <a:lnTo>
                  <a:pt x="0" y="0"/>
                </a:lnTo>
                <a:close/>
              </a:path>
            </a:pathLst>
          </a:custGeom>
          <a:blipFill>
            <a:blip r:embed="rId9"/>
            <a:stretch>
              <a:fillRect l="0" t="0" r="0" b="0"/>
            </a:stretch>
          </a:blipFill>
        </p:spPr>
      </p:sp>
      <p:sp>
        <p:nvSpPr>
          <p:cNvPr name="TextBox 19" id="19"/>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20" id="20"/>
          <p:cNvGrpSpPr/>
          <p:nvPr/>
        </p:nvGrpSpPr>
        <p:grpSpPr>
          <a:xfrm rot="0">
            <a:off x="2383484" y="8543825"/>
            <a:ext cx="4762324" cy="970255"/>
            <a:chOff x="0" y="0"/>
            <a:chExt cx="1735350" cy="353552"/>
          </a:xfrm>
        </p:grpSpPr>
        <p:sp>
          <p:nvSpPr>
            <p:cNvPr name="Freeform 21" id="21"/>
            <p:cNvSpPr/>
            <p:nvPr/>
          </p:nvSpPr>
          <p:spPr>
            <a:xfrm flipH="false" flipV="false" rot="0">
              <a:off x="0" y="0"/>
              <a:ext cx="1735350" cy="353552"/>
            </a:xfrm>
            <a:custGeom>
              <a:avLst/>
              <a:gdLst/>
              <a:ahLst/>
              <a:cxnLst/>
              <a:rect r="r" b="b" t="t" l="l"/>
              <a:pathLst>
                <a:path h="353552" w="1735350">
                  <a:moveTo>
                    <a:pt x="1735350" y="26011"/>
                  </a:moveTo>
                  <a:lnTo>
                    <a:pt x="1735350" y="327542"/>
                  </a:lnTo>
                  <a:cubicBezTo>
                    <a:pt x="1735350" y="334440"/>
                    <a:pt x="1732609" y="341056"/>
                    <a:pt x="1727731" y="345934"/>
                  </a:cubicBezTo>
                  <a:cubicBezTo>
                    <a:pt x="1722854" y="350812"/>
                    <a:pt x="1716237" y="353552"/>
                    <a:pt x="1709339" y="353552"/>
                  </a:cubicBezTo>
                  <a:lnTo>
                    <a:pt x="26011" y="353552"/>
                  </a:lnTo>
                  <a:cubicBezTo>
                    <a:pt x="19112" y="353552"/>
                    <a:pt x="12496" y="350812"/>
                    <a:pt x="7618" y="345934"/>
                  </a:cubicBezTo>
                  <a:cubicBezTo>
                    <a:pt x="2740" y="341056"/>
                    <a:pt x="0" y="334440"/>
                    <a:pt x="0" y="327542"/>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22" id="22"/>
            <p:cNvSpPr txBox="true"/>
            <p:nvPr/>
          </p:nvSpPr>
          <p:spPr>
            <a:xfrm>
              <a:off x="0" y="-38100"/>
              <a:ext cx="1735350" cy="391652"/>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예약 생성 시 선택한 시간대가 존재·활성화된 슬롯인지 확인</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같은 회원의 동일 시간대 중복 예약을 사전에 차단</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524020"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8487" y="2389227"/>
            <a:ext cx="7020517" cy="6505721"/>
            <a:chOff x="0" y="0"/>
            <a:chExt cx="1664376" cy="1542332"/>
          </a:xfrm>
        </p:grpSpPr>
        <p:sp>
          <p:nvSpPr>
            <p:cNvPr name="Freeform 5" id="5"/>
            <p:cNvSpPr/>
            <p:nvPr/>
          </p:nvSpPr>
          <p:spPr>
            <a:xfrm flipH="false" flipV="false" rot="0">
              <a:off x="0" y="0"/>
              <a:ext cx="1664377" cy="1542332"/>
            </a:xfrm>
            <a:custGeom>
              <a:avLst/>
              <a:gdLst/>
              <a:ahLst/>
              <a:cxnLst/>
              <a:rect r="r" b="b" t="t" l="l"/>
              <a:pathLst>
                <a:path h="1542332" w="1664377">
                  <a:moveTo>
                    <a:pt x="73885" y="0"/>
                  </a:moveTo>
                  <a:lnTo>
                    <a:pt x="1590492" y="0"/>
                  </a:lnTo>
                  <a:cubicBezTo>
                    <a:pt x="1631297" y="0"/>
                    <a:pt x="1664377" y="33079"/>
                    <a:pt x="1664377" y="73885"/>
                  </a:cubicBezTo>
                  <a:lnTo>
                    <a:pt x="1664377" y="1468447"/>
                  </a:lnTo>
                  <a:cubicBezTo>
                    <a:pt x="1664377" y="1488043"/>
                    <a:pt x="1656592" y="1506836"/>
                    <a:pt x="1642736" y="1520692"/>
                  </a:cubicBezTo>
                  <a:cubicBezTo>
                    <a:pt x="1628880" y="1534548"/>
                    <a:pt x="1610087" y="1542332"/>
                    <a:pt x="1590492" y="1542332"/>
                  </a:cubicBezTo>
                  <a:lnTo>
                    <a:pt x="73885" y="1542332"/>
                  </a:lnTo>
                  <a:cubicBezTo>
                    <a:pt x="33079" y="1542332"/>
                    <a:pt x="0" y="1509253"/>
                    <a:pt x="0" y="1468447"/>
                  </a:cubicBezTo>
                  <a:lnTo>
                    <a:pt x="0" y="73885"/>
                  </a:lnTo>
                  <a:cubicBezTo>
                    <a:pt x="0" y="33079"/>
                    <a:pt x="33079" y="0"/>
                    <a:pt x="73885"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664376" cy="158995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209053" y="7083821"/>
            <a:ext cx="4762324" cy="942687"/>
            <a:chOff x="0" y="0"/>
            <a:chExt cx="1735350" cy="343507"/>
          </a:xfrm>
        </p:grpSpPr>
        <p:sp>
          <p:nvSpPr>
            <p:cNvPr name="Freeform 10" id="10"/>
            <p:cNvSpPr/>
            <p:nvPr/>
          </p:nvSpPr>
          <p:spPr>
            <a:xfrm flipH="false" flipV="false" rot="0">
              <a:off x="0" y="0"/>
              <a:ext cx="1735350" cy="343507"/>
            </a:xfrm>
            <a:custGeom>
              <a:avLst/>
              <a:gdLst/>
              <a:ahLst/>
              <a:cxnLst/>
              <a:rect r="r" b="b" t="t" l="l"/>
              <a:pathLst>
                <a:path h="343507" w="1735350">
                  <a:moveTo>
                    <a:pt x="1735350" y="26011"/>
                  </a:moveTo>
                  <a:lnTo>
                    <a:pt x="1735350" y="317496"/>
                  </a:lnTo>
                  <a:cubicBezTo>
                    <a:pt x="1735350" y="324395"/>
                    <a:pt x="1732609" y="331011"/>
                    <a:pt x="1727731" y="335889"/>
                  </a:cubicBezTo>
                  <a:cubicBezTo>
                    <a:pt x="1722854" y="340767"/>
                    <a:pt x="1716237" y="343507"/>
                    <a:pt x="1709339" y="343507"/>
                  </a:cubicBezTo>
                  <a:lnTo>
                    <a:pt x="26011" y="343507"/>
                  </a:lnTo>
                  <a:cubicBezTo>
                    <a:pt x="19112" y="343507"/>
                    <a:pt x="12496" y="340767"/>
                    <a:pt x="7618" y="335889"/>
                  </a:cubicBezTo>
                  <a:cubicBezTo>
                    <a:pt x="2740" y="331011"/>
                    <a:pt x="0" y="324395"/>
                    <a:pt x="0" y="317496"/>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11" id="11"/>
            <p:cNvSpPr txBox="true"/>
            <p:nvPr/>
          </p:nvSpPr>
          <p:spPr>
            <a:xfrm>
              <a:off x="0" y="-38100"/>
              <a:ext cx="1735350" cy="381607"/>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 매년 12월 1일 새벽 1시, Scheduler로 공휴일 API 호출 → 내년 휴무일 자동 저장</a:t>
              </a:r>
            </a:p>
          </p:txBody>
        </p:sp>
      </p:grpSp>
      <p:sp>
        <p:nvSpPr>
          <p:cNvPr name="Freeform 12" id="12"/>
          <p:cNvSpPr/>
          <p:nvPr/>
        </p:nvSpPr>
        <p:spPr>
          <a:xfrm flipH="false" flipV="false" rot="0">
            <a:off x="1533265" y="3394435"/>
            <a:ext cx="6220712" cy="2426078"/>
          </a:xfrm>
          <a:custGeom>
            <a:avLst/>
            <a:gdLst/>
            <a:ahLst/>
            <a:cxnLst/>
            <a:rect r="r" b="b" t="t" l="l"/>
            <a:pathLst>
              <a:path h="2426078" w="6220712">
                <a:moveTo>
                  <a:pt x="0" y="0"/>
                </a:moveTo>
                <a:lnTo>
                  <a:pt x="6220712" y="0"/>
                </a:lnTo>
                <a:lnTo>
                  <a:pt x="6220712" y="2426078"/>
                </a:lnTo>
                <a:lnTo>
                  <a:pt x="0" y="2426078"/>
                </a:lnTo>
                <a:lnTo>
                  <a:pt x="0" y="0"/>
                </a:lnTo>
                <a:close/>
              </a:path>
            </a:pathLst>
          </a:custGeom>
          <a:blipFill>
            <a:blip r:embed="rId6"/>
            <a:stretch>
              <a:fillRect l="0" t="0" r="0" b="0"/>
            </a:stretch>
          </a:blipFill>
        </p:spPr>
      </p:sp>
      <p:sp>
        <p:nvSpPr>
          <p:cNvPr name="TextBox 13" id="13"/>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14" id="14"/>
          <p:cNvGrpSpPr/>
          <p:nvPr/>
        </p:nvGrpSpPr>
        <p:grpSpPr>
          <a:xfrm rot="0">
            <a:off x="9592881" y="1837397"/>
            <a:ext cx="7160638" cy="7420903"/>
            <a:chOff x="0" y="0"/>
            <a:chExt cx="1697595" cy="1759297"/>
          </a:xfrm>
        </p:grpSpPr>
        <p:sp>
          <p:nvSpPr>
            <p:cNvPr name="Freeform 15" id="15"/>
            <p:cNvSpPr/>
            <p:nvPr/>
          </p:nvSpPr>
          <p:spPr>
            <a:xfrm flipH="false" flipV="false" rot="0">
              <a:off x="0" y="0"/>
              <a:ext cx="1697595" cy="1759297"/>
            </a:xfrm>
            <a:custGeom>
              <a:avLst/>
              <a:gdLst/>
              <a:ahLst/>
              <a:cxnLst/>
              <a:rect r="r" b="b" t="t" l="l"/>
              <a:pathLst>
                <a:path h="1759297" w="1697595">
                  <a:moveTo>
                    <a:pt x="72439" y="0"/>
                  </a:moveTo>
                  <a:lnTo>
                    <a:pt x="1625157" y="0"/>
                  </a:lnTo>
                  <a:cubicBezTo>
                    <a:pt x="1665163" y="0"/>
                    <a:pt x="1697595" y="32432"/>
                    <a:pt x="1697595" y="72439"/>
                  </a:cubicBezTo>
                  <a:lnTo>
                    <a:pt x="1697595" y="1686858"/>
                  </a:lnTo>
                  <a:cubicBezTo>
                    <a:pt x="1697595" y="1706070"/>
                    <a:pt x="1689964" y="1724495"/>
                    <a:pt x="1676378" y="1738080"/>
                  </a:cubicBezTo>
                  <a:cubicBezTo>
                    <a:pt x="1662794" y="1751665"/>
                    <a:pt x="1644368" y="1759297"/>
                    <a:pt x="1625157" y="1759297"/>
                  </a:cubicBezTo>
                  <a:lnTo>
                    <a:pt x="72439" y="1759297"/>
                  </a:lnTo>
                  <a:cubicBezTo>
                    <a:pt x="53227" y="1759297"/>
                    <a:pt x="34802" y="1751665"/>
                    <a:pt x="21217" y="1738080"/>
                  </a:cubicBezTo>
                  <a:cubicBezTo>
                    <a:pt x="7632" y="1724495"/>
                    <a:pt x="0" y="1706070"/>
                    <a:pt x="0" y="1686858"/>
                  </a:cubicBezTo>
                  <a:lnTo>
                    <a:pt x="0" y="72439"/>
                  </a:lnTo>
                  <a:cubicBezTo>
                    <a:pt x="0" y="32432"/>
                    <a:pt x="32432" y="0"/>
                    <a:pt x="72439" y="0"/>
                  </a:cubicBezTo>
                  <a:close/>
                </a:path>
              </a:pathLst>
            </a:custGeom>
            <a:solidFill>
              <a:srgbClr val="FFFFFF"/>
            </a:solidFill>
            <a:ln w="28575" cap="rnd">
              <a:solidFill>
                <a:srgbClr val="F8C77C"/>
              </a:solidFill>
              <a:prstDash val="sysDot"/>
              <a:round/>
            </a:ln>
          </p:spPr>
        </p:sp>
        <p:sp>
          <p:nvSpPr>
            <p:cNvPr name="TextBox 16" id="16"/>
            <p:cNvSpPr txBox="true"/>
            <p:nvPr/>
          </p:nvSpPr>
          <p:spPr>
            <a:xfrm>
              <a:off x="0" y="-47625"/>
              <a:ext cx="1697595" cy="1806922"/>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913501" y="2152427"/>
            <a:ext cx="6401842" cy="2728785"/>
          </a:xfrm>
          <a:custGeom>
            <a:avLst/>
            <a:gdLst/>
            <a:ahLst/>
            <a:cxnLst/>
            <a:rect r="r" b="b" t="t" l="l"/>
            <a:pathLst>
              <a:path h="2728785" w="6401842">
                <a:moveTo>
                  <a:pt x="0" y="0"/>
                </a:moveTo>
                <a:lnTo>
                  <a:pt x="6401842" y="0"/>
                </a:lnTo>
                <a:lnTo>
                  <a:pt x="6401842" y="2728785"/>
                </a:lnTo>
                <a:lnTo>
                  <a:pt x="0" y="2728785"/>
                </a:lnTo>
                <a:lnTo>
                  <a:pt x="0" y="0"/>
                </a:lnTo>
                <a:close/>
              </a:path>
            </a:pathLst>
          </a:custGeom>
          <a:blipFill>
            <a:blip r:embed="rId7"/>
            <a:stretch>
              <a:fillRect l="0" t="0" r="0" b="0"/>
            </a:stretch>
          </a:blipFill>
        </p:spPr>
      </p:sp>
      <p:sp>
        <p:nvSpPr>
          <p:cNvPr name="Freeform 18" id="18"/>
          <p:cNvSpPr/>
          <p:nvPr/>
        </p:nvSpPr>
        <p:spPr>
          <a:xfrm flipH="false" flipV="false" rot="0">
            <a:off x="9913501" y="4965044"/>
            <a:ext cx="5640861" cy="3006900"/>
          </a:xfrm>
          <a:custGeom>
            <a:avLst/>
            <a:gdLst/>
            <a:ahLst/>
            <a:cxnLst/>
            <a:rect r="r" b="b" t="t" l="l"/>
            <a:pathLst>
              <a:path h="3006900" w="5640861">
                <a:moveTo>
                  <a:pt x="0" y="0"/>
                </a:moveTo>
                <a:lnTo>
                  <a:pt x="5640861" y="0"/>
                </a:lnTo>
                <a:lnTo>
                  <a:pt x="5640861" y="3006900"/>
                </a:lnTo>
                <a:lnTo>
                  <a:pt x="0" y="3006900"/>
                </a:lnTo>
                <a:lnTo>
                  <a:pt x="0" y="0"/>
                </a:lnTo>
                <a:close/>
              </a:path>
            </a:pathLst>
          </a:custGeom>
          <a:blipFill>
            <a:blip r:embed="rId8"/>
            <a:stretch>
              <a:fillRect l="0" t="0" r="-1776" b="0"/>
            </a:stretch>
          </a:blipFill>
        </p:spPr>
      </p:sp>
      <p:grpSp>
        <p:nvGrpSpPr>
          <p:cNvPr name="Group 19" id="19"/>
          <p:cNvGrpSpPr/>
          <p:nvPr/>
        </p:nvGrpSpPr>
        <p:grpSpPr>
          <a:xfrm rot="0">
            <a:off x="10792038" y="7962419"/>
            <a:ext cx="4762324" cy="970255"/>
            <a:chOff x="0" y="0"/>
            <a:chExt cx="1735350" cy="353552"/>
          </a:xfrm>
        </p:grpSpPr>
        <p:sp>
          <p:nvSpPr>
            <p:cNvPr name="Freeform 20" id="20"/>
            <p:cNvSpPr/>
            <p:nvPr/>
          </p:nvSpPr>
          <p:spPr>
            <a:xfrm flipH="false" flipV="false" rot="0">
              <a:off x="0" y="0"/>
              <a:ext cx="1735350" cy="353552"/>
            </a:xfrm>
            <a:custGeom>
              <a:avLst/>
              <a:gdLst/>
              <a:ahLst/>
              <a:cxnLst/>
              <a:rect r="r" b="b" t="t" l="l"/>
              <a:pathLst>
                <a:path h="353552" w="1735350">
                  <a:moveTo>
                    <a:pt x="1735350" y="26011"/>
                  </a:moveTo>
                  <a:lnTo>
                    <a:pt x="1735350" y="327542"/>
                  </a:lnTo>
                  <a:cubicBezTo>
                    <a:pt x="1735350" y="334440"/>
                    <a:pt x="1732609" y="341056"/>
                    <a:pt x="1727731" y="345934"/>
                  </a:cubicBezTo>
                  <a:cubicBezTo>
                    <a:pt x="1722854" y="350812"/>
                    <a:pt x="1716237" y="353552"/>
                    <a:pt x="1709339" y="353552"/>
                  </a:cubicBezTo>
                  <a:lnTo>
                    <a:pt x="26011" y="353552"/>
                  </a:lnTo>
                  <a:cubicBezTo>
                    <a:pt x="19112" y="353552"/>
                    <a:pt x="12496" y="350812"/>
                    <a:pt x="7618" y="345934"/>
                  </a:cubicBezTo>
                  <a:cubicBezTo>
                    <a:pt x="2740" y="341056"/>
                    <a:pt x="0" y="334440"/>
                    <a:pt x="0" y="327542"/>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21" id="21"/>
            <p:cNvSpPr txBox="true"/>
            <p:nvPr/>
          </p:nvSpPr>
          <p:spPr>
            <a:xfrm>
              <a:off x="0" y="-38100"/>
              <a:ext cx="1735350" cy="391652"/>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JPQL 쿼리를 통해 동적 조건 검색을 처리</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DTO로 변환 후 관리자 화면에 맞게 반환</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파라미터가 NULL값이면 무시</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0814" y="1631056"/>
            <a:ext cx="6895045" cy="8219178"/>
            <a:chOff x="0" y="0"/>
            <a:chExt cx="1634630" cy="1948547"/>
          </a:xfrm>
        </p:grpSpPr>
        <p:sp>
          <p:nvSpPr>
            <p:cNvPr name="Freeform 5" id="5"/>
            <p:cNvSpPr/>
            <p:nvPr/>
          </p:nvSpPr>
          <p:spPr>
            <a:xfrm flipH="false" flipV="false" rot="0">
              <a:off x="0" y="0"/>
              <a:ext cx="1634630" cy="1948547"/>
            </a:xfrm>
            <a:custGeom>
              <a:avLst/>
              <a:gdLst/>
              <a:ahLst/>
              <a:cxnLst/>
              <a:rect r="r" b="b" t="t" l="l"/>
              <a:pathLst>
                <a:path h="1948547" w="1634630">
                  <a:moveTo>
                    <a:pt x="75229" y="0"/>
                  </a:moveTo>
                  <a:lnTo>
                    <a:pt x="1559401" y="0"/>
                  </a:lnTo>
                  <a:cubicBezTo>
                    <a:pt x="1579353" y="0"/>
                    <a:pt x="1598488" y="7926"/>
                    <a:pt x="1612596" y="22034"/>
                  </a:cubicBezTo>
                  <a:cubicBezTo>
                    <a:pt x="1626704" y="36142"/>
                    <a:pt x="1634630" y="55277"/>
                    <a:pt x="1634630" y="75229"/>
                  </a:cubicBezTo>
                  <a:lnTo>
                    <a:pt x="1634630" y="1873317"/>
                  </a:lnTo>
                  <a:cubicBezTo>
                    <a:pt x="1634630" y="1893269"/>
                    <a:pt x="1626704" y="1912404"/>
                    <a:pt x="1612596" y="1926512"/>
                  </a:cubicBezTo>
                  <a:cubicBezTo>
                    <a:pt x="1598488" y="1940621"/>
                    <a:pt x="1579353" y="1948547"/>
                    <a:pt x="1559401" y="1948547"/>
                  </a:cubicBezTo>
                  <a:lnTo>
                    <a:pt x="75229" y="1948547"/>
                  </a:lnTo>
                  <a:cubicBezTo>
                    <a:pt x="55277" y="1948547"/>
                    <a:pt x="36142" y="1940621"/>
                    <a:pt x="22034" y="1926512"/>
                  </a:cubicBezTo>
                  <a:cubicBezTo>
                    <a:pt x="7926" y="1912404"/>
                    <a:pt x="0" y="1893269"/>
                    <a:pt x="0" y="1873317"/>
                  </a:cubicBezTo>
                  <a:lnTo>
                    <a:pt x="0" y="75229"/>
                  </a:lnTo>
                  <a:cubicBezTo>
                    <a:pt x="0" y="55277"/>
                    <a:pt x="7926" y="36142"/>
                    <a:pt x="22034" y="22034"/>
                  </a:cubicBezTo>
                  <a:cubicBezTo>
                    <a:pt x="36142" y="7926"/>
                    <a:pt x="55277" y="0"/>
                    <a:pt x="75229" y="0"/>
                  </a:cubicBezTo>
                  <a:close/>
                </a:path>
              </a:pathLst>
            </a:custGeom>
            <a:solidFill>
              <a:srgbClr val="FFFFFF"/>
            </a:solidFill>
            <a:ln w="28575" cap="rnd">
              <a:solidFill>
                <a:srgbClr val="F8C77C"/>
              </a:solidFill>
              <a:prstDash val="sysDot"/>
              <a:round/>
            </a:ln>
          </p:spPr>
        </p:sp>
        <p:sp>
          <p:nvSpPr>
            <p:cNvPr name="TextBox 6" id="6"/>
            <p:cNvSpPr txBox="true"/>
            <p:nvPr/>
          </p:nvSpPr>
          <p:spPr>
            <a:xfrm>
              <a:off x="0" y="-47625"/>
              <a:ext cx="1634630" cy="199617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509272" y="1631056"/>
            <a:ext cx="7469818" cy="7156804"/>
            <a:chOff x="0" y="0"/>
            <a:chExt cx="1770894" cy="1696686"/>
          </a:xfrm>
        </p:grpSpPr>
        <p:sp>
          <p:nvSpPr>
            <p:cNvPr name="Freeform 8" id="8"/>
            <p:cNvSpPr/>
            <p:nvPr/>
          </p:nvSpPr>
          <p:spPr>
            <a:xfrm flipH="false" flipV="false" rot="0">
              <a:off x="0" y="0"/>
              <a:ext cx="1770894" cy="1696686"/>
            </a:xfrm>
            <a:custGeom>
              <a:avLst/>
              <a:gdLst/>
              <a:ahLst/>
              <a:cxnLst/>
              <a:rect r="r" b="b" t="t" l="l"/>
              <a:pathLst>
                <a:path h="1696686" w="1770894">
                  <a:moveTo>
                    <a:pt x="69441" y="0"/>
                  </a:moveTo>
                  <a:lnTo>
                    <a:pt x="1701453" y="0"/>
                  </a:lnTo>
                  <a:cubicBezTo>
                    <a:pt x="1719870" y="0"/>
                    <a:pt x="1737532" y="7316"/>
                    <a:pt x="1750555" y="20339"/>
                  </a:cubicBezTo>
                  <a:cubicBezTo>
                    <a:pt x="1763578" y="33361"/>
                    <a:pt x="1770894" y="51024"/>
                    <a:pt x="1770894" y="69441"/>
                  </a:cubicBezTo>
                  <a:lnTo>
                    <a:pt x="1770894" y="1627246"/>
                  </a:lnTo>
                  <a:cubicBezTo>
                    <a:pt x="1770894" y="1645663"/>
                    <a:pt x="1763578" y="1663325"/>
                    <a:pt x="1750555" y="1676348"/>
                  </a:cubicBezTo>
                  <a:cubicBezTo>
                    <a:pt x="1737532" y="1689370"/>
                    <a:pt x="1719870" y="1696686"/>
                    <a:pt x="1701453" y="1696686"/>
                  </a:cubicBezTo>
                  <a:lnTo>
                    <a:pt x="69441" y="1696686"/>
                  </a:lnTo>
                  <a:cubicBezTo>
                    <a:pt x="51024" y="1696686"/>
                    <a:pt x="33361" y="1689370"/>
                    <a:pt x="20339" y="1676348"/>
                  </a:cubicBezTo>
                  <a:cubicBezTo>
                    <a:pt x="7316" y="1663325"/>
                    <a:pt x="0" y="1645663"/>
                    <a:pt x="0" y="1627246"/>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9" id="9"/>
            <p:cNvSpPr txBox="true"/>
            <p:nvPr/>
          </p:nvSpPr>
          <p:spPr>
            <a:xfrm>
              <a:off x="0" y="-47625"/>
              <a:ext cx="1770894" cy="174431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849676" y="6518965"/>
            <a:ext cx="4762324" cy="2075155"/>
            <a:chOff x="0" y="0"/>
            <a:chExt cx="1735350" cy="756168"/>
          </a:xfrm>
        </p:grpSpPr>
        <p:sp>
          <p:nvSpPr>
            <p:cNvPr name="Freeform 11" id="11"/>
            <p:cNvSpPr/>
            <p:nvPr/>
          </p:nvSpPr>
          <p:spPr>
            <a:xfrm flipH="false" flipV="false" rot="0">
              <a:off x="0" y="0"/>
              <a:ext cx="1735350" cy="756168"/>
            </a:xfrm>
            <a:custGeom>
              <a:avLst/>
              <a:gdLst/>
              <a:ahLst/>
              <a:cxnLst/>
              <a:rect r="r" b="b" t="t" l="l"/>
              <a:pathLst>
                <a:path h="756168" w="1735350">
                  <a:moveTo>
                    <a:pt x="1735350" y="26011"/>
                  </a:moveTo>
                  <a:lnTo>
                    <a:pt x="1735350" y="730158"/>
                  </a:lnTo>
                  <a:cubicBezTo>
                    <a:pt x="1735350" y="737056"/>
                    <a:pt x="1732609" y="743672"/>
                    <a:pt x="1727731" y="748550"/>
                  </a:cubicBezTo>
                  <a:cubicBezTo>
                    <a:pt x="1722854" y="753428"/>
                    <a:pt x="1716237" y="756168"/>
                    <a:pt x="1709339" y="756168"/>
                  </a:cubicBezTo>
                  <a:lnTo>
                    <a:pt x="26011" y="756168"/>
                  </a:lnTo>
                  <a:cubicBezTo>
                    <a:pt x="19112" y="756168"/>
                    <a:pt x="12496" y="753428"/>
                    <a:pt x="7618" y="748550"/>
                  </a:cubicBezTo>
                  <a:cubicBezTo>
                    <a:pt x="2740" y="743672"/>
                    <a:pt x="0" y="737056"/>
                    <a:pt x="0" y="730158"/>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12" id="12"/>
            <p:cNvSpPr txBox="true"/>
            <p:nvPr/>
          </p:nvSpPr>
          <p:spPr>
            <a:xfrm>
              <a:off x="0" y="-38100"/>
              <a:ext cx="1735350" cy="794268"/>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localStorage 기반 규칙 관리</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예약 정원 초과+비활성 슬롯, 유형별 규칙 위반 시 disabled 처리</a:t>
              </a:r>
            </a:p>
            <a:p>
              <a:pPr algn="l">
                <a:lnSpc>
                  <a:spcPts val="2239"/>
                </a:lnSpc>
              </a:pPr>
              <a:r>
                <a:rPr lang="en-US" sz="1599">
                  <a:solidFill>
                    <a:srgbClr val="000000"/>
                  </a:solidFill>
                  <a:latin typeface="RoxboroughCF"/>
                  <a:ea typeface="RoxboroughCF"/>
                  <a:cs typeface="RoxboroughCF"/>
                  <a:sym typeface="RoxboroughCF"/>
                </a:rPr>
                <a:t>{</a:t>
              </a:r>
            </a:p>
            <a:p>
              <a:pPr algn="l">
                <a:lnSpc>
                  <a:spcPts val="2239"/>
                </a:lnSpc>
              </a:pPr>
              <a:r>
                <a:rPr lang="en-US" sz="1599">
                  <a:solidFill>
                    <a:srgbClr val="000000"/>
                  </a:solidFill>
                  <a:latin typeface="RoxboroughCF"/>
                  <a:ea typeface="RoxboroughCF"/>
                  <a:cs typeface="RoxboroughCF"/>
                  <a:sym typeface="RoxboroughCF"/>
                </a:rPr>
                <a:t> "SMALL": [1, 2, 5],</a:t>
              </a:r>
            </a:p>
            <a:p>
              <a:pPr algn="l">
                <a:lnSpc>
                  <a:spcPts val="2239"/>
                </a:lnSpc>
              </a:pPr>
              <a:r>
                <a:rPr lang="en-US" sz="1599">
                  <a:solidFill>
                    <a:srgbClr val="000000"/>
                  </a:solidFill>
                  <a:latin typeface="RoxboroughCF"/>
                  <a:ea typeface="RoxboroughCF"/>
                  <a:cs typeface="RoxboroughCF"/>
                  <a:sym typeface="RoxboroughCF"/>
                </a:rPr>
                <a:t> "LARGE": [3, 4, 6]</a:t>
              </a:r>
            </a:p>
            <a:p>
              <a:pPr algn="l">
                <a:lnSpc>
                  <a:spcPts val="2239"/>
                </a:lnSpc>
              </a:pPr>
              <a:r>
                <a:rPr lang="en-US" sz="1599">
                  <a:solidFill>
                    <a:srgbClr val="000000"/>
                  </a:solidFill>
                  <a:latin typeface="RoxboroughCF"/>
                  <a:ea typeface="RoxboroughCF"/>
                  <a:cs typeface="RoxboroughCF"/>
                  <a:sym typeface="RoxboroughCF"/>
                </a:rPr>
                <a:t>}</a:t>
              </a:r>
            </a:p>
          </p:txBody>
        </p:sp>
      </p:grpSp>
      <p:sp>
        <p:nvSpPr>
          <p:cNvPr name="Freeform 13" id="13"/>
          <p:cNvSpPr/>
          <p:nvPr/>
        </p:nvSpPr>
        <p:spPr>
          <a:xfrm flipH="false" flipV="false" rot="0">
            <a:off x="9810840" y="1946087"/>
            <a:ext cx="6839997" cy="4471648"/>
          </a:xfrm>
          <a:custGeom>
            <a:avLst/>
            <a:gdLst/>
            <a:ahLst/>
            <a:cxnLst/>
            <a:rect r="r" b="b" t="t" l="l"/>
            <a:pathLst>
              <a:path h="4471648" w="6839997">
                <a:moveTo>
                  <a:pt x="0" y="0"/>
                </a:moveTo>
                <a:lnTo>
                  <a:pt x="6839997" y="0"/>
                </a:lnTo>
                <a:lnTo>
                  <a:pt x="6839997" y="4471648"/>
                </a:lnTo>
                <a:lnTo>
                  <a:pt x="0" y="4471648"/>
                </a:lnTo>
                <a:lnTo>
                  <a:pt x="0" y="0"/>
                </a:lnTo>
                <a:close/>
              </a:path>
            </a:pathLst>
          </a:custGeom>
          <a:blipFill>
            <a:blip r:embed="rId6"/>
            <a:stretch>
              <a:fillRect l="0" t="0" r="0" b="0"/>
            </a:stretch>
          </a:blipFill>
        </p:spPr>
      </p:sp>
      <p:sp>
        <p:nvSpPr>
          <p:cNvPr name="Freeform 14" id="14"/>
          <p:cNvSpPr/>
          <p:nvPr/>
        </p:nvSpPr>
        <p:spPr>
          <a:xfrm flipH="false" flipV="false" rot="0">
            <a:off x="2102943" y="1946087"/>
            <a:ext cx="5597801" cy="2124820"/>
          </a:xfrm>
          <a:custGeom>
            <a:avLst/>
            <a:gdLst/>
            <a:ahLst/>
            <a:cxnLst/>
            <a:rect r="r" b="b" t="t" l="l"/>
            <a:pathLst>
              <a:path h="2124820" w="5597801">
                <a:moveTo>
                  <a:pt x="0" y="0"/>
                </a:moveTo>
                <a:lnTo>
                  <a:pt x="5597801" y="0"/>
                </a:lnTo>
                <a:lnTo>
                  <a:pt x="5597801" y="2124819"/>
                </a:lnTo>
                <a:lnTo>
                  <a:pt x="0" y="2124819"/>
                </a:lnTo>
                <a:lnTo>
                  <a:pt x="0" y="0"/>
                </a:lnTo>
                <a:close/>
              </a:path>
            </a:pathLst>
          </a:custGeom>
          <a:blipFill>
            <a:blip r:embed="rId7"/>
            <a:stretch>
              <a:fillRect l="0" t="0" r="0" b="0"/>
            </a:stretch>
          </a:blipFill>
        </p:spPr>
      </p:sp>
      <p:sp>
        <p:nvSpPr>
          <p:cNvPr name="Freeform 15" id="15"/>
          <p:cNvSpPr/>
          <p:nvPr/>
        </p:nvSpPr>
        <p:spPr>
          <a:xfrm flipH="false" flipV="false" rot="0">
            <a:off x="2102943" y="4070906"/>
            <a:ext cx="5597801" cy="5401878"/>
          </a:xfrm>
          <a:custGeom>
            <a:avLst/>
            <a:gdLst/>
            <a:ahLst/>
            <a:cxnLst/>
            <a:rect r="r" b="b" t="t" l="l"/>
            <a:pathLst>
              <a:path h="5401878" w="5597801">
                <a:moveTo>
                  <a:pt x="0" y="0"/>
                </a:moveTo>
                <a:lnTo>
                  <a:pt x="5597801" y="0"/>
                </a:lnTo>
                <a:lnTo>
                  <a:pt x="5597801" y="5401878"/>
                </a:lnTo>
                <a:lnTo>
                  <a:pt x="0" y="5401878"/>
                </a:lnTo>
                <a:lnTo>
                  <a:pt x="0" y="0"/>
                </a:lnTo>
                <a:close/>
              </a:path>
            </a:pathLst>
          </a:custGeom>
          <a:blipFill>
            <a:blip r:embed="rId8"/>
            <a:stretch>
              <a:fillRect l="0" t="0" r="0" b="0"/>
            </a:stretch>
          </a:blipFill>
        </p:spPr>
      </p:sp>
      <p:grpSp>
        <p:nvGrpSpPr>
          <p:cNvPr name="Group 16" id="16"/>
          <p:cNvGrpSpPr/>
          <p:nvPr/>
        </p:nvGrpSpPr>
        <p:grpSpPr>
          <a:xfrm rot="0">
            <a:off x="4901843" y="8635060"/>
            <a:ext cx="4762324" cy="1246480"/>
            <a:chOff x="0" y="0"/>
            <a:chExt cx="1735350" cy="454206"/>
          </a:xfrm>
        </p:grpSpPr>
        <p:sp>
          <p:nvSpPr>
            <p:cNvPr name="Freeform 17" id="17"/>
            <p:cNvSpPr/>
            <p:nvPr/>
          </p:nvSpPr>
          <p:spPr>
            <a:xfrm flipH="false" flipV="false" rot="0">
              <a:off x="0" y="0"/>
              <a:ext cx="1735350" cy="454206"/>
            </a:xfrm>
            <a:custGeom>
              <a:avLst/>
              <a:gdLst/>
              <a:ahLst/>
              <a:cxnLst/>
              <a:rect r="r" b="b" t="t" l="l"/>
              <a:pathLst>
                <a:path h="454206" w="1735350">
                  <a:moveTo>
                    <a:pt x="1735350" y="26011"/>
                  </a:moveTo>
                  <a:lnTo>
                    <a:pt x="1735350" y="428196"/>
                  </a:lnTo>
                  <a:cubicBezTo>
                    <a:pt x="1735350" y="435094"/>
                    <a:pt x="1732609" y="441710"/>
                    <a:pt x="1727731" y="446588"/>
                  </a:cubicBezTo>
                  <a:cubicBezTo>
                    <a:pt x="1722854" y="451466"/>
                    <a:pt x="1716237" y="454206"/>
                    <a:pt x="1709339" y="454206"/>
                  </a:cubicBezTo>
                  <a:lnTo>
                    <a:pt x="26011" y="454206"/>
                  </a:lnTo>
                  <a:cubicBezTo>
                    <a:pt x="19112" y="454206"/>
                    <a:pt x="12496" y="451466"/>
                    <a:pt x="7618" y="446588"/>
                  </a:cubicBezTo>
                  <a:cubicBezTo>
                    <a:pt x="2740" y="441710"/>
                    <a:pt x="0" y="435094"/>
                    <a:pt x="0" y="428196"/>
                  </a:cubicBezTo>
                  <a:lnTo>
                    <a:pt x="0" y="26011"/>
                  </a:lnTo>
                  <a:cubicBezTo>
                    <a:pt x="0" y="19112"/>
                    <a:pt x="2740" y="12496"/>
                    <a:pt x="7618" y="7618"/>
                  </a:cubicBezTo>
                  <a:cubicBezTo>
                    <a:pt x="12496" y="2740"/>
                    <a:pt x="19112" y="0"/>
                    <a:pt x="26011" y="0"/>
                  </a:cubicBezTo>
                  <a:lnTo>
                    <a:pt x="1709339" y="0"/>
                  </a:lnTo>
                  <a:cubicBezTo>
                    <a:pt x="1716237" y="0"/>
                    <a:pt x="1722854" y="2740"/>
                    <a:pt x="1727731" y="7618"/>
                  </a:cubicBezTo>
                  <a:cubicBezTo>
                    <a:pt x="1732609" y="12496"/>
                    <a:pt x="1735350" y="19112"/>
                    <a:pt x="1735350" y="26011"/>
                  </a:cubicBezTo>
                  <a:close/>
                </a:path>
              </a:pathLst>
            </a:custGeom>
            <a:solidFill>
              <a:srgbClr val="FFFFFF"/>
            </a:solidFill>
            <a:ln w="9525" cap="sq">
              <a:solidFill>
                <a:srgbClr val="000000"/>
              </a:solidFill>
              <a:prstDash val="solid"/>
              <a:miter/>
            </a:ln>
          </p:spPr>
        </p:sp>
        <p:sp>
          <p:nvSpPr>
            <p:cNvPr name="TextBox 18" id="18"/>
            <p:cNvSpPr txBox="true"/>
            <p:nvPr/>
          </p:nvSpPr>
          <p:spPr>
            <a:xfrm>
              <a:off x="0" y="-38100"/>
              <a:ext cx="1735350" cy="492306"/>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로그인 시 localStorage에 저장된 memberNum을 불러와 예약 폼에 자동 세팅</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accessToken으로 서버에 요청해 이름·연락처·memberNum을 받아와 폼에 반영</a:t>
              </a:r>
            </a:p>
          </p:txBody>
        </p:sp>
      </p:grpSp>
      <p:sp>
        <p:nvSpPr>
          <p:cNvPr name="TextBox 19" id="19"/>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09272" y="1631056"/>
            <a:ext cx="7469818" cy="8381447"/>
            <a:chOff x="0" y="0"/>
            <a:chExt cx="1770894" cy="1987016"/>
          </a:xfrm>
        </p:grpSpPr>
        <p:sp>
          <p:nvSpPr>
            <p:cNvPr name="Freeform 4" id="4"/>
            <p:cNvSpPr/>
            <p:nvPr/>
          </p:nvSpPr>
          <p:spPr>
            <a:xfrm flipH="false" flipV="false" rot="0">
              <a:off x="0" y="0"/>
              <a:ext cx="1770894" cy="1987016"/>
            </a:xfrm>
            <a:custGeom>
              <a:avLst/>
              <a:gdLst/>
              <a:ahLst/>
              <a:cxnLst/>
              <a:rect r="r" b="b" t="t" l="l"/>
              <a:pathLst>
                <a:path h="1987016" w="1770894">
                  <a:moveTo>
                    <a:pt x="69441" y="0"/>
                  </a:moveTo>
                  <a:lnTo>
                    <a:pt x="1701453" y="0"/>
                  </a:lnTo>
                  <a:cubicBezTo>
                    <a:pt x="1719870" y="0"/>
                    <a:pt x="1737532" y="7316"/>
                    <a:pt x="1750555" y="20339"/>
                  </a:cubicBezTo>
                  <a:cubicBezTo>
                    <a:pt x="1763578" y="33361"/>
                    <a:pt x="1770894" y="51024"/>
                    <a:pt x="1770894" y="69441"/>
                  </a:cubicBezTo>
                  <a:lnTo>
                    <a:pt x="1770894" y="1917576"/>
                  </a:lnTo>
                  <a:cubicBezTo>
                    <a:pt x="1770894" y="1935992"/>
                    <a:pt x="1763578" y="1953655"/>
                    <a:pt x="1750555" y="1966678"/>
                  </a:cubicBezTo>
                  <a:cubicBezTo>
                    <a:pt x="1737532" y="1979700"/>
                    <a:pt x="1719870" y="1987016"/>
                    <a:pt x="1701453" y="1987016"/>
                  </a:cubicBezTo>
                  <a:lnTo>
                    <a:pt x="69441" y="1987016"/>
                  </a:lnTo>
                  <a:cubicBezTo>
                    <a:pt x="51024" y="1987016"/>
                    <a:pt x="33361" y="1979700"/>
                    <a:pt x="20339" y="1966678"/>
                  </a:cubicBezTo>
                  <a:cubicBezTo>
                    <a:pt x="7316" y="1953655"/>
                    <a:pt x="0" y="1935992"/>
                    <a:pt x="0" y="1917576"/>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5" id="5"/>
            <p:cNvSpPr txBox="true"/>
            <p:nvPr/>
          </p:nvSpPr>
          <p:spPr>
            <a:xfrm>
              <a:off x="0" y="-47625"/>
              <a:ext cx="1770894" cy="203464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04104" y="1631056"/>
            <a:ext cx="6390627" cy="8472800"/>
            <a:chOff x="0" y="0"/>
            <a:chExt cx="1515046" cy="2008674"/>
          </a:xfrm>
        </p:grpSpPr>
        <p:sp>
          <p:nvSpPr>
            <p:cNvPr name="Freeform 7" id="7"/>
            <p:cNvSpPr/>
            <p:nvPr/>
          </p:nvSpPr>
          <p:spPr>
            <a:xfrm flipH="false" flipV="false" rot="0">
              <a:off x="0" y="0"/>
              <a:ext cx="1515046" cy="2008674"/>
            </a:xfrm>
            <a:custGeom>
              <a:avLst/>
              <a:gdLst/>
              <a:ahLst/>
              <a:cxnLst/>
              <a:rect r="r" b="b" t="t" l="l"/>
              <a:pathLst>
                <a:path h="2008674" w="1515046">
                  <a:moveTo>
                    <a:pt x="81167" y="0"/>
                  </a:moveTo>
                  <a:lnTo>
                    <a:pt x="1433879" y="0"/>
                  </a:lnTo>
                  <a:cubicBezTo>
                    <a:pt x="1478707" y="0"/>
                    <a:pt x="1515046" y="36340"/>
                    <a:pt x="1515046" y="81167"/>
                  </a:cubicBezTo>
                  <a:lnTo>
                    <a:pt x="1515046" y="1927507"/>
                  </a:lnTo>
                  <a:cubicBezTo>
                    <a:pt x="1515046" y="1972334"/>
                    <a:pt x="1478707" y="2008674"/>
                    <a:pt x="1433879" y="2008674"/>
                  </a:cubicBezTo>
                  <a:lnTo>
                    <a:pt x="81167" y="2008674"/>
                  </a:lnTo>
                  <a:cubicBezTo>
                    <a:pt x="36340" y="2008674"/>
                    <a:pt x="0" y="1972334"/>
                    <a:pt x="0" y="1927507"/>
                  </a:cubicBezTo>
                  <a:lnTo>
                    <a:pt x="0" y="81167"/>
                  </a:lnTo>
                  <a:cubicBezTo>
                    <a:pt x="0" y="36340"/>
                    <a:pt x="36340" y="0"/>
                    <a:pt x="81167" y="0"/>
                  </a:cubicBezTo>
                  <a:close/>
                </a:path>
              </a:pathLst>
            </a:custGeom>
            <a:solidFill>
              <a:srgbClr val="FFFFFF"/>
            </a:solidFill>
            <a:ln w="28575" cap="rnd">
              <a:solidFill>
                <a:srgbClr val="F8C77C"/>
              </a:solidFill>
              <a:prstDash val="sysDot"/>
              <a:round/>
            </a:ln>
          </p:spPr>
        </p:sp>
        <p:sp>
          <p:nvSpPr>
            <p:cNvPr name="TextBox 8" id="8"/>
            <p:cNvSpPr txBox="true"/>
            <p:nvPr/>
          </p:nvSpPr>
          <p:spPr>
            <a:xfrm>
              <a:off x="0" y="-47625"/>
              <a:ext cx="1515046" cy="20562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61376" y="1899903"/>
            <a:ext cx="5302099" cy="7962643"/>
          </a:xfrm>
          <a:custGeom>
            <a:avLst/>
            <a:gdLst/>
            <a:ahLst/>
            <a:cxnLst/>
            <a:rect r="r" b="b" t="t" l="l"/>
            <a:pathLst>
              <a:path h="7962643" w="5302099">
                <a:moveTo>
                  <a:pt x="0" y="0"/>
                </a:moveTo>
                <a:lnTo>
                  <a:pt x="5302099" y="0"/>
                </a:lnTo>
                <a:lnTo>
                  <a:pt x="5302099" y="7962643"/>
                </a:lnTo>
                <a:lnTo>
                  <a:pt x="0" y="7962643"/>
                </a:lnTo>
                <a:lnTo>
                  <a:pt x="0" y="0"/>
                </a:lnTo>
                <a:close/>
              </a:path>
            </a:pathLst>
          </a:custGeom>
          <a:blipFill>
            <a:blip r:embed="rId4"/>
            <a:stretch>
              <a:fillRect l="-5789" t="0" r="-6093" b="0"/>
            </a:stretch>
          </a:blipFill>
        </p:spPr>
      </p:sp>
      <p:grpSp>
        <p:nvGrpSpPr>
          <p:cNvPr name="Group 10" id="10"/>
          <p:cNvGrpSpPr/>
          <p:nvPr/>
        </p:nvGrpSpPr>
        <p:grpSpPr>
          <a:xfrm rot="0">
            <a:off x="5318963" y="7937349"/>
            <a:ext cx="6380657" cy="2075155"/>
            <a:chOff x="0" y="0"/>
            <a:chExt cx="1735350" cy="564381"/>
          </a:xfrm>
        </p:grpSpPr>
        <p:sp>
          <p:nvSpPr>
            <p:cNvPr name="Freeform 11" id="11"/>
            <p:cNvSpPr/>
            <p:nvPr/>
          </p:nvSpPr>
          <p:spPr>
            <a:xfrm flipH="false" flipV="false" rot="0">
              <a:off x="0" y="0"/>
              <a:ext cx="1735350" cy="564381"/>
            </a:xfrm>
            <a:custGeom>
              <a:avLst/>
              <a:gdLst/>
              <a:ahLst/>
              <a:cxnLst/>
              <a:rect r="r" b="b" t="t" l="l"/>
              <a:pathLst>
                <a:path h="564381" w="1735350">
                  <a:moveTo>
                    <a:pt x="1735350" y="19413"/>
                  </a:moveTo>
                  <a:lnTo>
                    <a:pt x="1735350" y="544967"/>
                  </a:lnTo>
                  <a:cubicBezTo>
                    <a:pt x="1735350" y="550116"/>
                    <a:pt x="1733304" y="555054"/>
                    <a:pt x="1729664" y="558694"/>
                  </a:cubicBezTo>
                  <a:cubicBezTo>
                    <a:pt x="1726023" y="562335"/>
                    <a:pt x="1721085" y="564381"/>
                    <a:pt x="1715936" y="564381"/>
                  </a:cubicBezTo>
                  <a:lnTo>
                    <a:pt x="19413" y="564381"/>
                  </a:lnTo>
                  <a:cubicBezTo>
                    <a:pt x="8692" y="564381"/>
                    <a:pt x="0" y="555689"/>
                    <a:pt x="0" y="544967"/>
                  </a:cubicBezTo>
                  <a:lnTo>
                    <a:pt x="0" y="19413"/>
                  </a:lnTo>
                  <a:cubicBezTo>
                    <a:pt x="0" y="8692"/>
                    <a:pt x="8692" y="0"/>
                    <a:pt x="19413" y="0"/>
                  </a:cubicBezTo>
                  <a:lnTo>
                    <a:pt x="1715936" y="0"/>
                  </a:lnTo>
                  <a:cubicBezTo>
                    <a:pt x="1726658" y="0"/>
                    <a:pt x="1735350" y="8692"/>
                    <a:pt x="1735350" y="19413"/>
                  </a:cubicBezTo>
                  <a:close/>
                </a:path>
              </a:pathLst>
            </a:custGeom>
            <a:solidFill>
              <a:srgbClr val="FFFFFF"/>
            </a:solidFill>
            <a:ln w="9525" cap="sq">
              <a:solidFill>
                <a:srgbClr val="000000"/>
              </a:solidFill>
              <a:prstDash val="solid"/>
              <a:miter/>
            </a:ln>
          </p:spPr>
        </p:sp>
        <p:sp>
          <p:nvSpPr>
            <p:cNvPr name="TextBox 12" id="12"/>
            <p:cNvSpPr txBox="true"/>
            <p:nvPr/>
          </p:nvSpPr>
          <p:spPr>
            <a:xfrm>
              <a:off x="0" y="-38100"/>
              <a:ext cx="1735350" cy="602481"/>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WebSocketConfig</a:t>
              </a:r>
            </a:p>
            <a:p>
              <a:pPr algn="l">
                <a:lnSpc>
                  <a:spcPts val="2239"/>
                </a:lnSpc>
              </a:pPr>
              <a:r>
                <a:rPr lang="en-US" sz="1599">
                  <a:solidFill>
                    <a:srgbClr val="000000"/>
                  </a:solidFill>
                  <a:latin typeface="RoxboroughCF"/>
                  <a:ea typeface="RoxboroughCF"/>
                  <a:cs typeface="RoxboroughCF"/>
                  <a:sym typeface="RoxboroughCF"/>
                </a:rPr>
                <a:t>        (채팅 기능의 웹소켓을 사용하여 실시간 상호작용 가능)</a:t>
              </a:r>
            </a:p>
            <a:p>
              <a:pPr algn="l">
                <a:lnSpc>
                  <a:spcPts val="2239"/>
                </a:lnSpc>
              </a:pPr>
              <a:r>
                <a:rPr lang="en-US" sz="1599">
                  <a:solidFill>
                    <a:srgbClr val="000000"/>
                  </a:solidFill>
                  <a:latin typeface="RoxboroughCF"/>
                  <a:ea typeface="RoxboroughCF"/>
                  <a:cs typeface="RoxboroughCF"/>
                  <a:sym typeface="RoxboroughCF"/>
                </a:rPr>
                <a:t>        JWT토큰 인증 후 인증객체를 principal 코드를 통한 객체 접근 용이</a:t>
              </a:r>
            </a:p>
            <a:p>
              <a:pPr algn="l">
                <a:lnSpc>
                  <a:spcPts val="2239"/>
                </a:lnSpc>
              </a:pPr>
              <a:r>
                <a:rPr lang="en-US" sz="1599">
                  <a:solidFill>
                    <a:srgbClr val="000000"/>
                  </a:solidFill>
                  <a:latin typeface="RoxboroughCF"/>
                  <a:ea typeface="RoxboroughCF"/>
                  <a:cs typeface="RoxboroughCF"/>
                  <a:sym typeface="RoxboroughCF"/>
                </a:rPr>
                <a:t>       configureClientInboundChannel</a:t>
              </a:r>
            </a:p>
            <a:p>
              <a:pPr algn="l">
                <a:lnSpc>
                  <a:spcPts val="2239"/>
                </a:lnSpc>
              </a:pPr>
              <a:r>
                <a:rPr lang="en-US" sz="1599">
                  <a:solidFill>
                    <a:srgbClr val="000000"/>
                  </a:solidFill>
                  <a:latin typeface="RoxboroughCF"/>
                  <a:ea typeface="RoxboroughCF"/>
                  <a:cs typeface="RoxboroughCF"/>
                  <a:sym typeface="RoxboroughCF"/>
                </a:rPr>
                <a:t>       회원이 서버로 메시지 보낼때 사용되는 채널 설정</a:t>
              </a:r>
            </a:p>
            <a:p>
              <a:pPr algn="l">
                <a:lnSpc>
                  <a:spcPts val="2239"/>
                </a:lnSpc>
              </a:pPr>
              <a:r>
                <a:rPr lang="en-US" sz="1599">
                  <a:solidFill>
                    <a:srgbClr val="000000"/>
                  </a:solidFill>
                  <a:latin typeface="RoxboroughCF"/>
                  <a:ea typeface="RoxboroughCF"/>
                  <a:cs typeface="RoxboroughCF"/>
                  <a:sym typeface="RoxboroughCF"/>
                </a:rPr>
                <a:t>       registration.interceptiors</a:t>
              </a:r>
            </a:p>
            <a:p>
              <a:pPr algn="l">
                <a:lnSpc>
                  <a:spcPts val="2239"/>
                </a:lnSpc>
              </a:pPr>
              <a:r>
                <a:rPr lang="en-US" sz="1599">
                  <a:solidFill>
                    <a:srgbClr val="000000"/>
                  </a:solidFill>
                  <a:latin typeface="RoxboroughCF"/>
                  <a:ea typeface="RoxboroughCF"/>
                  <a:cs typeface="RoxboroughCF"/>
                  <a:sym typeface="RoxboroughCF"/>
                </a:rPr>
                <a:t>       핸드쉐이크 이후 메시지 전송되기 전 작동하는 인터셉터</a:t>
              </a:r>
            </a:p>
          </p:txBody>
        </p:sp>
      </p:grpSp>
      <p:sp>
        <p:nvSpPr>
          <p:cNvPr name="TextBox 13" id="13"/>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sp>
        <p:nvSpPr>
          <p:cNvPr name="Freeform 14" id="14"/>
          <p:cNvSpPr/>
          <p:nvPr/>
        </p:nvSpPr>
        <p:spPr>
          <a:xfrm flipH="false" flipV="false" rot="0">
            <a:off x="11810481" y="2058416"/>
            <a:ext cx="4294540" cy="7804131"/>
          </a:xfrm>
          <a:custGeom>
            <a:avLst/>
            <a:gdLst/>
            <a:ahLst/>
            <a:cxnLst/>
            <a:rect r="r" b="b" t="t" l="l"/>
            <a:pathLst>
              <a:path h="7804131" w="4294540">
                <a:moveTo>
                  <a:pt x="0" y="0"/>
                </a:moveTo>
                <a:lnTo>
                  <a:pt x="4294540" y="0"/>
                </a:lnTo>
                <a:lnTo>
                  <a:pt x="4294540" y="7804130"/>
                </a:lnTo>
                <a:lnTo>
                  <a:pt x="0" y="7804130"/>
                </a:lnTo>
                <a:lnTo>
                  <a:pt x="0" y="0"/>
                </a:lnTo>
                <a:close/>
              </a:path>
            </a:pathLst>
          </a:custGeom>
          <a:blipFill>
            <a:blip r:embed="rId5"/>
            <a:stretch>
              <a:fillRect l="-298" t="0" r="-298" b="-6457"/>
            </a:stretch>
          </a:blipFill>
        </p:spPr>
      </p:sp>
      <p:grpSp>
        <p:nvGrpSpPr>
          <p:cNvPr name="Group 15" id="15"/>
          <p:cNvGrpSpPr/>
          <p:nvPr/>
        </p:nvGrpSpPr>
        <p:grpSpPr>
          <a:xfrm rot="0">
            <a:off x="14582769" y="2799647"/>
            <a:ext cx="3590205" cy="970255"/>
            <a:chOff x="0" y="0"/>
            <a:chExt cx="2093938" cy="565888"/>
          </a:xfrm>
        </p:grpSpPr>
        <p:sp>
          <p:nvSpPr>
            <p:cNvPr name="Freeform 16" id="16"/>
            <p:cNvSpPr/>
            <p:nvPr/>
          </p:nvSpPr>
          <p:spPr>
            <a:xfrm flipH="false" flipV="false" rot="0">
              <a:off x="0" y="0"/>
              <a:ext cx="2093938" cy="565888"/>
            </a:xfrm>
            <a:custGeom>
              <a:avLst/>
              <a:gdLst/>
              <a:ahLst/>
              <a:cxnLst/>
              <a:rect r="r" b="b" t="t" l="l"/>
              <a:pathLst>
                <a:path h="565888" w="2093938">
                  <a:moveTo>
                    <a:pt x="2093938" y="34502"/>
                  </a:moveTo>
                  <a:lnTo>
                    <a:pt x="2093938" y="531385"/>
                  </a:lnTo>
                  <a:cubicBezTo>
                    <a:pt x="2093938" y="550440"/>
                    <a:pt x="2078491" y="565888"/>
                    <a:pt x="2059436" y="565888"/>
                  </a:cubicBezTo>
                  <a:lnTo>
                    <a:pt x="34502" y="565888"/>
                  </a:lnTo>
                  <a:cubicBezTo>
                    <a:pt x="15447" y="565888"/>
                    <a:pt x="0" y="550440"/>
                    <a:pt x="0" y="531385"/>
                  </a:cubicBezTo>
                  <a:lnTo>
                    <a:pt x="0" y="34502"/>
                  </a:lnTo>
                  <a:cubicBezTo>
                    <a:pt x="0" y="15447"/>
                    <a:pt x="15447" y="0"/>
                    <a:pt x="34502" y="0"/>
                  </a:cubicBezTo>
                  <a:lnTo>
                    <a:pt x="2059436" y="0"/>
                  </a:lnTo>
                  <a:cubicBezTo>
                    <a:pt x="2078491" y="0"/>
                    <a:pt x="2093938" y="15447"/>
                    <a:pt x="2093938" y="34502"/>
                  </a:cubicBezTo>
                  <a:close/>
                </a:path>
              </a:pathLst>
            </a:custGeom>
            <a:solidFill>
              <a:srgbClr val="FFFFFF"/>
            </a:solidFill>
            <a:ln w="9525" cap="sq">
              <a:solidFill>
                <a:srgbClr val="000000"/>
              </a:solidFill>
              <a:prstDash val="solid"/>
              <a:miter/>
            </a:ln>
          </p:spPr>
        </p:sp>
        <p:sp>
          <p:nvSpPr>
            <p:cNvPr name="TextBox 17" id="17"/>
            <p:cNvSpPr txBox="true"/>
            <p:nvPr/>
          </p:nvSpPr>
          <p:spPr>
            <a:xfrm>
              <a:off x="0" y="-38100"/>
              <a:ext cx="2093938" cy="603988"/>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WebSocketController</a:t>
              </a:r>
            </a:p>
            <a:p>
              <a:pPr algn="l">
                <a:lnSpc>
                  <a:spcPts val="2239"/>
                </a:lnSpc>
              </a:pPr>
              <a:r>
                <a:rPr lang="en-US" sz="1599">
                  <a:solidFill>
                    <a:srgbClr val="000000"/>
                  </a:solidFill>
                  <a:latin typeface="RoxboroughCF"/>
                  <a:ea typeface="RoxboroughCF"/>
                  <a:cs typeface="RoxboroughCF"/>
                  <a:sym typeface="RoxboroughCF"/>
                </a:rPr>
                <a:t>    </a:t>
              </a:r>
              <a:r>
                <a:rPr lang="en-US" sz="1599">
                  <a:solidFill>
                    <a:srgbClr val="000000"/>
                  </a:solidFill>
                  <a:latin typeface="RoxboroughCF"/>
                  <a:ea typeface="RoxboroughCF"/>
                  <a:cs typeface="RoxboroughCF"/>
                  <a:sym typeface="RoxboroughCF"/>
                </a:rPr>
                <a:t>인증 및 사용자 식별을 통한 메시지 저장</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3245" y="1690779"/>
            <a:ext cx="7469818" cy="8257864"/>
            <a:chOff x="0" y="0"/>
            <a:chExt cx="1770894" cy="1957718"/>
          </a:xfrm>
        </p:grpSpPr>
        <p:sp>
          <p:nvSpPr>
            <p:cNvPr name="Freeform 4" id="4"/>
            <p:cNvSpPr/>
            <p:nvPr/>
          </p:nvSpPr>
          <p:spPr>
            <a:xfrm flipH="false" flipV="false" rot="0">
              <a:off x="0" y="0"/>
              <a:ext cx="1770894" cy="1957718"/>
            </a:xfrm>
            <a:custGeom>
              <a:avLst/>
              <a:gdLst/>
              <a:ahLst/>
              <a:cxnLst/>
              <a:rect r="r" b="b" t="t" l="l"/>
              <a:pathLst>
                <a:path h="1957718" w="1770894">
                  <a:moveTo>
                    <a:pt x="69441" y="0"/>
                  </a:moveTo>
                  <a:lnTo>
                    <a:pt x="1701453" y="0"/>
                  </a:lnTo>
                  <a:cubicBezTo>
                    <a:pt x="1719870" y="0"/>
                    <a:pt x="1737532" y="7316"/>
                    <a:pt x="1750555" y="20339"/>
                  </a:cubicBezTo>
                  <a:cubicBezTo>
                    <a:pt x="1763578" y="33361"/>
                    <a:pt x="1770894" y="51024"/>
                    <a:pt x="1770894" y="69441"/>
                  </a:cubicBezTo>
                  <a:lnTo>
                    <a:pt x="1770894" y="1888278"/>
                  </a:lnTo>
                  <a:cubicBezTo>
                    <a:pt x="1770894" y="1906694"/>
                    <a:pt x="1763578" y="1924357"/>
                    <a:pt x="1750555" y="1937379"/>
                  </a:cubicBezTo>
                  <a:cubicBezTo>
                    <a:pt x="1737532" y="1950402"/>
                    <a:pt x="1719870" y="1957718"/>
                    <a:pt x="1701453" y="1957718"/>
                  </a:cubicBezTo>
                  <a:lnTo>
                    <a:pt x="69441" y="1957718"/>
                  </a:lnTo>
                  <a:cubicBezTo>
                    <a:pt x="51024" y="1957718"/>
                    <a:pt x="33361" y="1950402"/>
                    <a:pt x="20339" y="1937379"/>
                  </a:cubicBezTo>
                  <a:cubicBezTo>
                    <a:pt x="7316" y="1924357"/>
                    <a:pt x="0" y="1906694"/>
                    <a:pt x="0" y="1888278"/>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5" id="5"/>
            <p:cNvSpPr txBox="true"/>
            <p:nvPr/>
          </p:nvSpPr>
          <p:spPr>
            <a:xfrm>
              <a:off x="0" y="-47625"/>
              <a:ext cx="1770894" cy="200534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15015" y="2148731"/>
            <a:ext cx="6546280" cy="7341960"/>
          </a:xfrm>
          <a:custGeom>
            <a:avLst/>
            <a:gdLst/>
            <a:ahLst/>
            <a:cxnLst/>
            <a:rect r="r" b="b" t="t" l="l"/>
            <a:pathLst>
              <a:path h="7341960" w="6546280">
                <a:moveTo>
                  <a:pt x="0" y="0"/>
                </a:moveTo>
                <a:lnTo>
                  <a:pt x="6546280" y="0"/>
                </a:lnTo>
                <a:lnTo>
                  <a:pt x="6546280" y="7341960"/>
                </a:lnTo>
                <a:lnTo>
                  <a:pt x="0" y="7341960"/>
                </a:lnTo>
                <a:lnTo>
                  <a:pt x="0" y="0"/>
                </a:lnTo>
                <a:close/>
              </a:path>
            </a:pathLst>
          </a:custGeom>
          <a:blipFill>
            <a:blip r:embed="rId4"/>
            <a:stretch>
              <a:fillRect l="0" t="0" r="0" b="0"/>
            </a:stretch>
          </a:blipFill>
        </p:spPr>
      </p:sp>
      <p:sp>
        <p:nvSpPr>
          <p:cNvPr name="TextBox 7" id="7"/>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8" id="8"/>
          <p:cNvGrpSpPr/>
          <p:nvPr/>
        </p:nvGrpSpPr>
        <p:grpSpPr>
          <a:xfrm rot="0">
            <a:off x="9891185" y="2511118"/>
            <a:ext cx="7469818" cy="7156804"/>
            <a:chOff x="0" y="0"/>
            <a:chExt cx="1770894" cy="1696686"/>
          </a:xfrm>
        </p:grpSpPr>
        <p:sp>
          <p:nvSpPr>
            <p:cNvPr name="Freeform 9" id="9"/>
            <p:cNvSpPr/>
            <p:nvPr/>
          </p:nvSpPr>
          <p:spPr>
            <a:xfrm flipH="false" flipV="false" rot="0">
              <a:off x="0" y="0"/>
              <a:ext cx="1770894" cy="1696686"/>
            </a:xfrm>
            <a:custGeom>
              <a:avLst/>
              <a:gdLst/>
              <a:ahLst/>
              <a:cxnLst/>
              <a:rect r="r" b="b" t="t" l="l"/>
              <a:pathLst>
                <a:path h="1696686" w="1770894">
                  <a:moveTo>
                    <a:pt x="69441" y="0"/>
                  </a:moveTo>
                  <a:lnTo>
                    <a:pt x="1701453" y="0"/>
                  </a:lnTo>
                  <a:cubicBezTo>
                    <a:pt x="1719870" y="0"/>
                    <a:pt x="1737532" y="7316"/>
                    <a:pt x="1750555" y="20339"/>
                  </a:cubicBezTo>
                  <a:cubicBezTo>
                    <a:pt x="1763578" y="33361"/>
                    <a:pt x="1770894" y="51024"/>
                    <a:pt x="1770894" y="69441"/>
                  </a:cubicBezTo>
                  <a:lnTo>
                    <a:pt x="1770894" y="1627246"/>
                  </a:lnTo>
                  <a:cubicBezTo>
                    <a:pt x="1770894" y="1645663"/>
                    <a:pt x="1763578" y="1663325"/>
                    <a:pt x="1750555" y="1676348"/>
                  </a:cubicBezTo>
                  <a:cubicBezTo>
                    <a:pt x="1737532" y="1689370"/>
                    <a:pt x="1719870" y="1696686"/>
                    <a:pt x="1701453" y="1696686"/>
                  </a:cubicBezTo>
                  <a:lnTo>
                    <a:pt x="69441" y="1696686"/>
                  </a:lnTo>
                  <a:cubicBezTo>
                    <a:pt x="51024" y="1696686"/>
                    <a:pt x="33361" y="1689370"/>
                    <a:pt x="20339" y="1676348"/>
                  </a:cubicBezTo>
                  <a:cubicBezTo>
                    <a:pt x="7316" y="1663325"/>
                    <a:pt x="0" y="1645663"/>
                    <a:pt x="0" y="1627246"/>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10" id="10"/>
            <p:cNvSpPr txBox="true"/>
            <p:nvPr/>
          </p:nvSpPr>
          <p:spPr>
            <a:xfrm>
              <a:off x="0" y="-47625"/>
              <a:ext cx="1770894" cy="174431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435766" y="3086889"/>
            <a:ext cx="6380657" cy="6005261"/>
            <a:chOff x="0" y="0"/>
            <a:chExt cx="1735350" cy="1633253"/>
          </a:xfrm>
        </p:grpSpPr>
        <p:sp>
          <p:nvSpPr>
            <p:cNvPr name="Freeform 12" id="12"/>
            <p:cNvSpPr/>
            <p:nvPr/>
          </p:nvSpPr>
          <p:spPr>
            <a:xfrm flipH="false" flipV="false" rot="0">
              <a:off x="0" y="0"/>
              <a:ext cx="1735350" cy="1633253"/>
            </a:xfrm>
            <a:custGeom>
              <a:avLst/>
              <a:gdLst/>
              <a:ahLst/>
              <a:cxnLst/>
              <a:rect r="r" b="b" t="t" l="l"/>
              <a:pathLst>
                <a:path h="1633253" w="1735350">
                  <a:moveTo>
                    <a:pt x="1735350" y="19413"/>
                  </a:moveTo>
                  <a:lnTo>
                    <a:pt x="1735350" y="1613840"/>
                  </a:lnTo>
                  <a:cubicBezTo>
                    <a:pt x="1735350" y="1618988"/>
                    <a:pt x="1733304" y="1623926"/>
                    <a:pt x="1729664" y="1627567"/>
                  </a:cubicBezTo>
                  <a:cubicBezTo>
                    <a:pt x="1726023" y="1631208"/>
                    <a:pt x="1721085" y="1633253"/>
                    <a:pt x="1715936" y="1633253"/>
                  </a:cubicBezTo>
                  <a:lnTo>
                    <a:pt x="19413" y="1633253"/>
                  </a:lnTo>
                  <a:cubicBezTo>
                    <a:pt x="8692" y="1633253"/>
                    <a:pt x="0" y="1624561"/>
                    <a:pt x="0" y="1613840"/>
                  </a:cubicBezTo>
                  <a:lnTo>
                    <a:pt x="0" y="19413"/>
                  </a:lnTo>
                  <a:cubicBezTo>
                    <a:pt x="0" y="8692"/>
                    <a:pt x="8692" y="0"/>
                    <a:pt x="19413" y="0"/>
                  </a:cubicBezTo>
                  <a:lnTo>
                    <a:pt x="1715936" y="0"/>
                  </a:lnTo>
                  <a:cubicBezTo>
                    <a:pt x="1726658" y="0"/>
                    <a:pt x="1735350" y="8692"/>
                    <a:pt x="1735350" y="19413"/>
                  </a:cubicBezTo>
                  <a:close/>
                </a:path>
              </a:pathLst>
            </a:custGeom>
            <a:solidFill>
              <a:srgbClr val="FFFFFF"/>
            </a:solidFill>
            <a:ln w="9525" cap="sq">
              <a:solidFill>
                <a:srgbClr val="000000"/>
              </a:solidFill>
              <a:prstDash val="solid"/>
              <a:miter/>
            </a:ln>
          </p:spPr>
        </p:sp>
        <p:sp>
          <p:nvSpPr>
            <p:cNvPr name="TextBox 13" id="13"/>
            <p:cNvSpPr txBox="true"/>
            <p:nvPr/>
          </p:nvSpPr>
          <p:spPr>
            <a:xfrm>
              <a:off x="0" y="-38100"/>
              <a:ext cx="1735350" cy="1671353"/>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최상위 게시판 타입에 따라 작성 권한 부여 {(QNA) 회원전용, (공지사항,이미지) 관리자 전용}</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게시판마다 게시글 작성 이후 첨부파일을 첨부, 이미지 게시판 경우 첨부파일 및첨부파일의 대표이미지를 설정하여 썸네일 부여</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각 게시글들에 게시판 번호로 반환하여 DB에 저장</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첨부파일 및 대표이미지는 게시글 번호에 참조하여 DB에 저장</a:t>
              </a:r>
            </a:p>
            <a:p>
              <a:pPr algn="l">
                <a:lnSpc>
                  <a:spcPts val="2239"/>
                </a:lnSpc>
              </a:pP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3245" y="1690779"/>
            <a:ext cx="7469818" cy="8257864"/>
            <a:chOff x="0" y="0"/>
            <a:chExt cx="1770894" cy="1957718"/>
          </a:xfrm>
        </p:grpSpPr>
        <p:sp>
          <p:nvSpPr>
            <p:cNvPr name="Freeform 4" id="4"/>
            <p:cNvSpPr/>
            <p:nvPr/>
          </p:nvSpPr>
          <p:spPr>
            <a:xfrm flipH="false" flipV="false" rot="0">
              <a:off x="0" y="0"/>
              <a:ext cx="1770894" cy="1957718"/>
            </a:xfrm>
            <a:custGeom>
              <a:avLst/>
              <a:gdLst/>
              <a:ahLst/>
              <a:cxnLst/>
              <a:rect r="r" b="b" t="t" l="l"/>
              <a:pathLst>
                <a:path h="1957718" w="1770894">
                  <a:moveTo>
                    <a:pt x="69441" y="0"/>
                  </a:moveTo>
                  <a:lnTo>
                    <a:pt x="1701453" y="0"/>
                  </a:lnTo>
                  <a:cubicBezTo>
                    <a:pt x="1719870" y="0"/>
                    <a:pt x="1737532" y="7316"/>
                    <a:pt x="1750555" y="20339"/>
                  </a:cubicBezTo>
                  <a:cubicBezTo>
                    <a:pt x="1763578" y="33361"/>
                    <a:pt x="1770894" y="51024"/>
                    <a:pt x="1770894" y="69441"/>
                  </a:cubicBezTo>
                  <a:lnTo>
                    <a:pt x="1770894" y="1888278"/>
                  </a:lnTo>
                  <a:cubicBezTo>
                    <a:pt x="1770894" y="1906694"/>
                    <a:pt x="1763578" y="1924357"/>
                    <a:pt x="1750555" y="1937379"/>
                  </a:cubicBezTo>
                  <a:cubicBezTo>
                    <a:pt x="1737532" y="1950402"/>
                    <a:pt x="1719870" y="1957718"/>
                    <a:pt x="1701453" y="1957718"/>
                  </a:cubicBezTo>
                  <a:lnTo>
                    <a:pt x="69441" y="1957718"/>
                  </a:lnTo>
                  <a:cubicBezTo>
                    <a:pt x="51024" y="1957718"/>
                    <a:pt x="33361" y="1950402"/>
                    <a:pt x="20339" y="1937379"/>
                  </a:cubicBezTo>
                  <a:cubicBezTo>
                    <a:pt x="7316" y="1924357"/>
                    <a:pt x="0" y="1906694"/>
                    <a:pt x="0" y="1888278"/>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5" id="5"/>
            <p:cNvSpPr txBox="true"/>
            <p:nvPr/>
          </p:nvSpPr>
          <p:spPr>
            <a:xfrm>
              <a:off x="0" y="-47625"/>
              <a:ext cx="1770894" cy="20053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89482" y="2302889"/>
            <a:ext cx="7469818" cy="7156804"/>
            <a:chOff x="0" y="0"/>
            <a:chExt cx="1770894" cy="1696686"/>
          </a:xfrm>
        </p:grpSpPr>
        <p:sp>
          <p:nvSpPr>
            <p:cNvPr name="Freeform 7" id="7"/>
            <p:cNvSpPr/>
            <p:nvPr/>
          </p:nvSpPr>
          <p:spPr>
            <a:xfrm flipH="false" flipV="false" rot="0">
              <a:off x="0" y="0"/>
              <a:ext cx="1770894" cy="1696686"/>
            </a:xfrm>
            <a:custGeom>
              <a:avLst/>
              <a:gdLst/>
              <a:ahLst/>
              <a:cxnLst/>
              <a:rect r="r" b="b" t="t" l="l"/>
              <a:pathLst>
                <a:path h="1696686" w="1770894">
                  <a:moveTo>
                    <a:pt x="69441" y="0"/>
                  </a:moveTo>
                  <a:lnTo>
                    <a:pt x="1701453" y="0"/>
                  </a:lnTo>
                  <a:cubicBezTo>
                    <a:pt x="1719870" y="0"/>
                    <a:pt x="1737532" y="7316"/>
                    <a:pt x="1750555" y="20339"/>
                  </a:cubicBezTo>
                  <a:cubicBezTo>
                    <a:pt x="1763578" y="33361"/>
                    <a:pt x="1770894" y="51024"/>
                    <a:pt x="1770894" y="69441"/>
                  </a:cubicBezTo>
                  <a:lnTo>
                    <a:pt x="1770894" y="1627246"/>
                  </a:lnTo>
                  <a:cubicBezTo>
                    <a:pt x="1770894" y="1645663"/>
                    <a:pt x="1763578" y="1663325"/>
                    <a:pt x="1750555" y="1676348"/>
                  </a:cubicBezTo>
                  <a:cubicBezTo>
                    <a:pt x="1737532" y="1689370"/>
                    <a:pt x="1719870" y="1696686"/>
                    <a:pt x="1701453" y="1696686"/>
                  </a:cubicBezTo>
                  <a:lnTo>
                    <a:pt x="69441" y="1696686"/>
                  </a:lnTo>
                  <a:cubicBezTo>
                    <a:pt x="51024" y="1696686"/>
                    <a:pt x="33361" y="1689370"/>
                    <a:pt x="20339" y="1676348"/>
                  </a:cubicBezTo>
                  <a:cubicBezTo>
                    <a:pt x="7316" y="1663325"/>
                    <a:pt x="0" y="1645663"/>
                    <a:pt x="0" y="1627246"/>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8" id="8"/>
            <p:cNvSpPr txBox="true"/>
            <p:nvPr/>
          </p:nvSpPr>
          <p:spPr>
            <a:xfrm>
              <a:off x="0" y="-47625"/>
              <a:ext cx="1770894" cy="174431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22242" y="2094659"/>
            <a:ext cx="6131826" cy="7573263"/>
          </a:xfrm>
          <a:custGeom>
            <a:avLst/>
            <a:gdLst/>
            <a:ahLst/>
            <a:cxnLst/>
            <a:rect r="r" b="b" t="t" l="l"/>
            <a:pathLst>
              <a:path h="7573263" w="6131826">
                <a:moveTo>
                  <a:pt x="0" y="0"/>
                </a:moveTo>
                <a:lnTo>
                  <a:pt x="6131826" y="0"/>
                </a:lnTo>
                <a:lnTo>
                  <a:pt x="6131826" y="7573263"/>
                </a:lnTo>
                <a:lnTo>
                  <a:pt x="0" y="7573263"/>
                </a:lnTo>
                <a:lnTo>
                  <a:pt x="0" y="0"/>
                </a:lnTo>
                <a:close/>
              </a:path>
            </a:pathLst>
          </a:custGeom>
          <a:blipFill>
            <a:blip r:embed="rId4"/>
            <a:stretch>
              <a:fillRect l="0" t="0" r="0" b="0"/>
            </a:stretch>
          </a:blipFill>
        </p:spPr>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11" id="11"/>
          <p:cNvGrpSpPr/>
          <p:nvPr/>
        </p:nvGrpSpPr>
        <p:grpSpPr>
          <a:xfrm rot="0">
            <a:off x="10289645" y="3010653"/>
            <a:ext cx="6680701" cy="5875182"/>
            <a:chOff x="0" y="0"/>
            <a:chExt cx="2510054" cy="2207406"/>
          </a:xfrm>
        </p:grpSpPr>
        <p:sp>
          <p:nvSpPr>
            <p:cNvPr name="Freeform 12" id="12"/>
            <p:cNvSpPr/>
            <p:nvPr/>
          </p:nvSpPr>
          <p:spPr>
            <a:xfrm flipH="false" flipV="false" rot="0">
              <a:off x="0" y="0"/>
              <a:ext cx="2510054" cy="2207407"/>
            </a:xfrm>
            <a:custGeom>
              <a:avLst/>
              <a:gdLst/>
              <a:ahLst/>
              <a:cxnLst/>
              <a:rect r="r" b="b" t="t" l="l"/>
              <a:pathLst>
                <a:path h="2207407" w="2510054">
                  <a:moveTo>
                    <a:pt x="2510054" y="18542"/>
                  </a:moveTo>
                  <a:lnTo>
                    <a:pt x="2510054" y="2188865"/>
                  </a:lnTo>
                  <a:cubicBezTo>
                    <a:pt x="2510054" y="2193783"/>
                    <a:pt x="2508100" y="2198499"/>
                    <a:pt x="2504623" y="2201976"/>
                  </a:cubicBezTo>
                  <a:cubicBezTo>
                    <a:pt x="2501146" y="2205453"/>
                    <a:pt x="2496430" y="2207407"/>
                    <a:pt x="2491512" y="2207407"/>
                  </a:cubicBezTo>
                  <a:lnTo>
                    <a:pt x="18542" y="2207407"/>
                  </a:lnTo>
                  <a:cubicBezTo>
                    <a:pt x="13624" y="2207407"/>
                    <a:pt x="8908" y="2205453"/>
                    <a:pt x="5431" y="2201976"/>
                  </a:cubicBezTo>
                  <a:cubicBezTo>
                    <a:pt x="1953" y="2198499"/>
                    <a:pt x="0" y="2193783"/>
                    <a:pt x="0" y="2188865"/>
                  </a:cubicBezTo>
                  <a:lnTo>
                    <a:pt x="0" y="18542"/>
                  </a:lnTo>
                  <a:cubicBezTo>
                    <a:pt x="0" y="13624"/>
                    <a:pt x="1953" y="8908"/>
                    <a:pt x="5431" y="5431"/>
                  </a:cubicBezTo>
                  <a:cubicBezTo>
                    <a:pt x="8908" y="1953"/>
                    <a:pt x="13624" y="0"/>
                    <a:pt x="18542" y="0"/>
                  </a:cubicBezTo>
                  <a:lnTo>
                    <a:pt x="2491512" y="0"/>
                  </a:lnTo>
                  <a:cubicBezTo>
                    <a:pt x="2496430" y="0"/>
                    <a:pt x="2501146" y="1953"/>
                    <a:pt x="2504623" y="5431"/>
                  </a:cubicBezTo>
                  <a:cubicBezTo>
                    <a:pt x="2508100" y="8908"/>
                    <a:pt x="2510054" y="13624"/>
                    <a:pt x="2510054" y="18542"/>
                  </a:cubicBezTo>
                  <a:close/>
                </a:path>
              </a:pathLst>
            </a:custGeom>
            <a:solidFill>
              <a:srgbClr val="FFFFFF"/>
            </a:solidFill>
            <a:ln w="9525" cap="sq">
              <a:solidFill>
                <a:srgbClr val="000000"/>
              </a:solidFill>
              <a:prstDash val="solid"/>
              <a:miter/>
            </a:ln>
          </p:spPr>
        </p:sp>
        <p:sp>
          <p:nvSpPr>
            <p:cNvPr name="TextBox 13" id="13"/>
            <p:cNvSpPr txBox="true"/>
            <p:nvPr/>
          </p:nvSpPr>
          <p:spPr>
            <a:xfrm>
              <a:off x="0" y="-38100"/>
              <a:ext cx="2510054" cy="2245506"/>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이미지 게시판의 이미지 등록 메소드로 이미지(jpg,jpeg) 첨부 및 대표이미지 지정으로 이루어져있음</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이미지 게시판에 관하여 관리자에게만 작성 권한 부여</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이미지들은 첨부파일 형태로 첨부</a:t>
              </a:r>
            </a:p>
            <a:p>
              <a:pPr algn="l">
                <a:lnSpc>
                  <a:spcPts val="2239"/>
                </a:lnSpc>
              </a:pP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첨부하는 이미지 하나를 대표 이미지로 설정하여 썸네일 경로와 이미지 경로를 DB에 저장</a:t>
              </a:r>
            </a:p>
            <a:p>
              <a:pPr algn="l">
                <a:lnSpc>
                  <a:spcPts val="2239"/>
                </a:lnSpc>
              </a:pPr>
            </a:p>
            <a:p>
              <a:pPr algn="l">
                <a:lnSpc>
                  <a:spcPts val="2239"/>
                </a:lnSpc>
              </a:pP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3245" y="1690779"/>
            <a:ext cx="7469818" cy="8257864"/>
            <a:chOff x="0" y="0"/>
            <a:chExt cx="1770894" cy="1957718"/>
          </a:xfrm>
        </p:grpSpPr>
        <p:sp>
          <p:nvSpPr>
            <p:cNvPr name="Freeform 4" id="4"/>
            <p:cNvSpPr/>
            <p:nvPr/>
          </p:nvSpPr>
          <p:spPr>
            <a:xfrm flipH="false" flipV="false" rot="0">
              <a:off x="0" y="0"/>
              <a:ext cx="1770894" cy="1957718"/>
            </a:xfrm>
            <a:custGeom>
              <a:avLst/>
              <a:gdLst/>
              <a:ahLst/>
              <a:cxnLst/>
              <a:rect r="r" b="b" t="t" l="l"/>
              <a:pathLst>
                <a:path h="1957718" w="1770894">
                  <a:moveTo>
                    <a:pt x="69441" y="0"/>
                  </a:moveTo>
                  <a:lnTo>
                    <a:pt x="1701453" y="0"/>
                  </a:lnTo>
                  <a:cubicBezTo>
                    <a:pt x="1719870" y="0"/>
                    <a:pt x="1737532" y="7316"/>
                    <a:pt x="1750555" y="20339"/>
                  </a:cubicBezTo>
                  <a:cubicBezTo>
                    <a:pt x="1763578" y="33361"/>
                    <a:pt x="1770894" y="51024"/>
                    <a:pt x="1770894" y="69441"/>
                  </a:cubicBezTo>
                  <a:lnTo>
                    <a:pt x="1770894" y="1888278"/>
                  </a:lnTo>
                  <a:cubicBezTo>
                    <a:pt x="1770894" y="1906694"/>
                    <a:pt x="1763578" y="1924357"/>
                    <a:pt x="1750555" y="1937379"/>
                  </a:cubicBezTo>
                  <a:cubicBezTo>
                    <a:pt x="1737532" y="1950402"/>
                    <a:pt x="1719870" y="1957718"/>
                    <a:pt x="1701453" y="1957718"/>
                  </a:cubicBezTo>
                  <a:lnTo>
                    <a:pt x="69441" y="1957718"/>
                  </a:lnTo>
                  <a:cubicBezTo>
                    <a:pt x="51024" y="1957718"/>
                    <a:pt x="33361" y="1950402"/>
                    <a:pt x="20339" y="1937379"/>
                  </a:cubicBezTo>
                  <a:cubicBezTo>
                    <a:pt x="7316" y="1924357"/>
                    <a:pt x="0" y="1906694"/>
                    <a:pt x="0" y="1888278"/>
                  </a:cubicBezTo>
                  <a:lnTo>
                    <a:pt x="0" y="69441"/>
                  </a:lnTo>
                  <a:cubicBezTo>
                    <a:pt x="0" y="51024"/>
                    <a:pt x="7316" y="33361"/>
                    <a:pt x="20339" y="20339"/>
                  </a:cubicBezTo>
                  <a:cubicBezTo>
                    <a:pt x="33361" y="7316"/>
                    <a:pt x="51024" y="0"/>
                    <a:pt x="69441" y="0"/>
                  </a:cubicBezTo>
                  <a:close/>
                </a:path>
              </a:pathLst>
            </a:custGeom>
            <a:solidFill>
              <a:srgbClr val="FFFFFF"/>
            </a:solidFill>
            <a:ln w="28575" cap="rnd">
              <a:solidFill>
                <a:srgbClr val="F8C77C"/>
              </a:solidFill>
              <a:prstDash val="sysDot"/>
              <a:round/>
            </a:ln>
          </p:spPr>
        </p:sp>
        <p:sp>
          <p:nvSpPr>
            <p:cNvPr name="TextBox 5" id="5"/>
            <p:cNvSpPr txBox="true"/>
            <p:nvPr/>
          </p:nvSpPr>
          <p:spPr>
            <a:xfrm>
              <a:off x="0" y="-47625"/>
              <a:ext cx="1770894" cy="20053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96357" y="1690779"/>
            <a:ext cx="6940114" cy="8257864"/>
            <a:chOff x="0" y="0"/>
            <a:chExt cx="1645315" cy="1957718"/>
          </a:xfrm>
        </p:grpSpPr>
        <p:sp>
          <p:nvSpPr>
            <p:cNvPr name="Freeform 7" id="7"/>
            <p:cNvSpPr/>
            <p:nvPr/>
          </p:nvSpPr>
          <p:spPr>
            <a:xfrm flipH="false" flipV="false" rot="0">
              <a:off x="0" y="0"/>
              <a:ext cx="1645315" cy="1957718"/>
            </a:xfrm>
            <a:custGeom>
              <a:avLst/>
              <a:gdLst/>
              <a:ahLst/>
              <a:cxnLst/>
              <a:rect r="r" b="b" t="t" l="l"/>
              <a:pathLst>
                <a:path h="1957718" w="1645315">
                  <a:moveTo>
                    <a:pt x="74741" y="0"/>
                  </a:moveTo>
                  <a:lnTo>
                    <a:pt x="1570574" y="0"/>
                  </a:lnTo>
                  <a:cubicBezTo>
                    <a:pt x="1590397" y="0"/>
                    <a:pt x="1609407" y="7874"/>
                    <a:pt x="1623424" y="21891"/>
                  </a:cubicBezTo>
                  <a:cubicBezTo>
                    <a:pt x="1637440" y="35908"/>
                    <a:pt x="1645315" y="54918"/>
                    <a:pt x="1645315" y="74741"/>
                  </a:cubicBezTo>
                  <a:lnTo>
                    <a:pt x="1645315" y="1882978"/>
                  </a:lnTo>
                  <a:cubicBezTo>
                    <a:pt x="1645315" y="1924256"/>
                    <a:pt x="1611852" y="1957718"/>
                    <a:pt x="1570574" y="1957718"/>
                  </a:cubicBezTo>
                  <a:lnTo>
                    <a:pt x="74741" y="1957718"/>
                  </a:lnTo>
                  <a:cubicBezTo>
                    <a:pt x="33463" y="1957718"/>
                    <a:pt x="0" y="1924256"/>
                    <a:pt x="0" y="1882978"/>
                  </a:cubicBezTo>
                  <a:lnTo>
                    <a:pt x="0" y="74741"/>
                  </a:lnTo>
                  <a:cubicBezTo>
                    <a:pt x="0" y="33463"/>
                    <a:pt x="33463" y="0"/>
                    <a:pt x="74741" y="0"/>
                  </a:cubicBezTo>
                  <a:close/>
                </a:path>
              </a:pathLst>
            </a:custGeom>
            <a:solidFill>
              <a:srgbClr val="FFFFFF"/>
            </a:solidFill>
            <a:ln w="28575" cap="rnd">
              <a:solidFill>
                <a:srgbClr val="F8C77C"/>
              </a:solidFill>
              <a:prstDash val="sysDot"/>
              <a:round/>
            </a:ln>
          </p:spPr>
        </p:sp>
        <p:sp>
          <p:nvSpPr>
            <p:cNvPr name="TextBox 8" id="8"/>
            <p:cNvSpPr txBox="true"/>
            <p:nvPr/>
          </p:nvSpPr>
          <p:spPr>
            <a:xfrm>
              <a:off x="0" y="-47625"/>
              <a:ext cx="1645315" cy="20053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90727" y="2206472"/>
            <a:ext cx="6794855" cy="5874057"/>
          </a:xfrm>
          <a:custGeom>
            <a:avLst/>
            <a:gdLst/>
            <a:ahLst/>
            <a:cxnLst/>
            <a:rect r="r" b="b" t="t" l="l"/>
            <a:pathLst>
              <a:path h="5874057" w="6794855">
                <a:moveTo>
                  <a:pt x="0" y="0"/>
                </a:moveTo>
                <a:lnTo>
                  <a:pt x="6794855" y="0"/>
                </a:lnTo>
                <a:lnTo>
                  <a:pt x="6794855" y="5874056"/>
                </a:lnTo>
                <a:lnTo>
                  <a:pt x="0" y="5874056"/>
                </a:lnTo>
                <a:lnTo>
                  <a:pt x="0" y="0"/>
                </a:lnTo>
                <a:close/>
              </a:path>
            </a:pathLst>
          </a:custGeom>
          <a:blipFill>
            <a:blip r:embed="rId4"/>
            <a:stretch>
              <a:fillRect l="0" t="0" r="0" b="0"/>
            </a:stretch>
          </a:blipFill>
        </p:spPr>
      </p:sp>
      <p:sp>
        <p:nvSpPr>
          <p:cNvPr name="TextBox 10" id="10"/>
          <p:cNvSpPr txBox="true"/>
          <p:nvPr/>
        </p:nvSpPr>
        <p:spPr>
          <a:xfrm rot="0">
            <a:off x="3705231" y="619051"/>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주요코드</a:t>
            </a:r>
          </a:p>
        </p:txBody>
      </p:sp>
      <p:grpSp>
        <p:nvGrpSpPr>
          <p:cNvPr name="Group 11" id="11"/>
          <p:cNvGrpSpPr/>
          <p:nvPr/>
        </p:nvGrpSpPr>
        <p:grpSpPr>
          <a:xfrm rot="0">
            <a:off x="1097826" y="8421443"/>
            <a:ext cx="6380657" cy="1246480"/>
            <a:chOff x="0" y="0"/>
            <a:chExt cx="1735350" cy="339006"/>
          </a:xfrm>
        </p:grpSpPr>
        <p:sp>
          <p:nvSpPr>
            <p:cNvPr name="Freeform 12" id="12"/>
            <p:cNvSpPr/>
            <p:nvPr/>
          </p:nvSpPr>
          <p:spPr>
            <a:xfrm flipH="false" flipV="false" rot="0">
              <a:off x="0" y="0"/>
              <a:ext cx="1735350" cy="339006"/>
            </a:xfrm>
            <a:custGeom>
              <a:avLst/>
              <a:gdLst/>
              <a:ahLst/>
              <a:cxnLst/>
              <a:rect r="r" b="b" t="t" l="l"/>
              <a:pathLst>
                <a:path h="339006" w="1735350">
                  <a:moveTo>
                    <a:pt x="1735350" y="19413"/>
                  </a:moveTo>
                  <a:lnTo>
                    <a:pt x="1735350" y="319592"/>
                  </a:lnTo>
                  <a:cubicBezTo>
                    <a:pt x="1735350" y="324741"/>
                    <a:pt x="1733304" y="329679"/>
                    <a:pt x="1729664" y="333319"/>
                  </a:cubicBezTo>
                  <a:cubicBezTo>
                    <a:pt x="1726023" y="336960"/>
                    <a:pt x="1721085" y="339006"/>
                    <a:pt x="1715936" y="339006"/>
                  </a:cubicBezTo>
                  <a:lnTo>
                    <a:pt x="19413" y="339006"/>
                  </a:lnTo>
                  <a:cubicBezTo>
                    <a:pt x="14265" y="339006"/>
                    <a:pt x="9327" y="336960"/>
                    <a:pt x="5686" y="333319"/>
                  </a:cubicBezTo>
                  <a:cubicBezTo>
                    <a:pt x="2045" y="329679"/>
                    <a:pt x="0" y="324741"/>
                    <a:pt x="0" y="319592"/>
                  </a:cubicBezTo>
                  <a:lnTo>
                    <a:pt x="0" y="19413"/>
                  </a:lnTo>
                  <a:cubicBezTo>
                    <a:pt x="0" y="8692"/>
                    <a:pt x="8692" y="0"/>
                    <a:pt x="19413" y="0"/>
                  </a:cubicBezTo>
                  <a:lnTo>
                    <a:pt x="1715936" y="0"/>
                  </a:lnTo>
                  <a:cubicBezTo>
                    <a:pt x="1726658" y="0"/>
                    <a:pt x="1735350" y="8692"/>
                    <a:pt x="1735350" y="19413"/>
                  </a:cubicBezTo>
                  <a:close/>
                </a:path>
              </a:pathLst>
            </a:custGeom>
            <a:solidFill>
              <a:srgbClr val="FFFFFF"/>
            </a:solidFill>
            <a:ln w="9525" cap="sq">
              <a:solidFill>
                <a:srgbClr val="000000"/>
              </a:solidFill>
              <a:prstDash val="solid"/>
              <a:miter/>
            </a:ln>
          </p:spPr>
        </p:sp>
        <p:sp>
          <p:nvSpPr>
            <p:cNvPr name="TextBox 13" id="13"/>
            <p:cNvSpPr txBox="true"/>
            <p:nvPr/>
          </p:nvSpPr>
          <p:spPr>
            <a:xfrm>
              <a:off x="0" y="-38100"/>
              <a:ext cx="1735350" cy="377106"/>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공지사항, QNA의 첨부파일 등록 메소드로 파일첨부+ 본문삽입 기능들로 구성됨</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파일을 첨부하고 3종류파일(jpg,jpeg,png)에 대하여 본문삽입 기능 부여</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본문에 삽입된 이미지는 확장자 경로 형태로 DB에 삽입</a:t>
              </a:r>
            </a:p>
          </p:txBody>
        </p:sp>
      </p:grpSp>
      <p:sp>
        <p:nvSpPr>
          <p:cNvPr name="Freeform 14" id="14"/>
          <p:cNvSpPr/>
          <p:nvPr/>
        </p:nvSpPr>
        <p:spPr>
          <a:xfrm flipH="false" flipV="false" rot="0">
            <a:off x="10162901" y="1985164"/>
            <a:ext cx="6252586" cy="6579645"/>
          </a:xfrm>
          <a:custGeom>
            <a:avLst/>
            <a:gdLst/>
            <a:ahLst/>
            <a:cxnLst/>
            <a:rect r="r" b="b" t="t" l="l"/>
            <a:pathLst>
              <a:path h="6579645" w="6252586">
                <a:moveTo>
                  <a:pt x="0" y="0"/>
                </a:moveTo>
                <a:lnTo>
                  <a:pt x="6252587" y="0"/>
                </a:lnTo>
                <a:lnTo>
                  <a:pt x="6252587" y="6579645"/>
                </a:lnTo>
                <a:lnTo>
                  <a:pt x="0" y="6579645"/>
                </a:lnTo>
                <a:lnTo>
                  <a:pt x="0" y="0"/>
                </a:lnTo>
                <a:close/>
              </a:path>
            </a:pathLst>
          </a:custGeom>
          <a:blipFill>
            <a:blip r:embed="rId5"/>
            <a:stretch>
              <a:fillRect l="0" t="0" r="0" b="0"/>
            </a:stretch>
          </a:blipFill>
        </p:spPr>
      </p:sp>
      <p:grpSp>
        <p:nvGrpSpPr>
          <p:cNvPr name="Group 15" id="15"/>
          <p:cNvGrpSpPr/>
          <p:nvPr/>
        </p:nvGrpSpPr>
        <p:grpSpPr>
          <a:xfrm rot="0">
            <a:off x="9976085" y="8478593"/>
            <a:ext cx="6380657" cy="1246480"/>
            <a:chOff x="0" y="0"/>
            <a:chExt cx="1735350" cy="339006"/>
          </a:xfrm>
        </p:grpSpPr>
        <p:sp>
          <p:nvSpPr>
            <p:cNvPr name="Freeform 16" id="16"/>
            <p:cNvSpPr/>
            <p:nvPr/>
          </p:nvSpPr>
          <p:spPr>
            <a:xfrm flipH="false" flipV="false" rot="0">
              <a:off x="0" y="0"/>
              <a:ext cx="1735350" cy="339006"/>
            </a:xfrm>
            <a:custGeom>
              <a:avLst/>
              <a:gdLst/>
              <a:ahLst/>
              <a:cxnLst/>
              <a:rect r="r" b="b" t="t" l="l"/>
              <a:pathLst>
                <a:path h="339006" w="1735350">
                  <a:moveTo>
                    <a:pt x="1735350" y="19413"/>
                  </a:moveTo>
                  <a:lnTo>
                    <a:pt x="1735350" y="319592"/>
                  </a:lnTo>
                  <a:cubicBezTo>
                    <a:pt x="1735350" y="324741"/>
                    <a:pt x="1733304" y="329679"/>
                    <a:pt x="1729664" y="333319"/>
                  </a:cubicBezTo>
                  <a:cubicBezTo>
                    <a:pt x="1726023" y="336960"/>
                    <a:pt x="1721085" y="339006"/>
                    <a:pt x="1715936" y="339006"/>
                  </a:cubicBezTo>
                  <a:lnTo>
                    <a:pt x="19413" y="339006"/>
                  </a:lnTo>
                  <a:cubicBezTo>
                    <a:pt x="14265" y="339006"/>
                    <a:pt x="9327" y="336960"/>
                    <a:pt x="5686" y="333319"/>
                  </a:cubicBezTo>
                  <a:cubicBezTo>
                    <a:pt x="2045" y="329679"/>
                    <a:pt x="0" y="324741"/>
                    <a:pt x="0" y="319592"/>
                  </a:cubicBezTo>
                  <a:lnTo>
                    <a:pt x="0" y="19413"/>
                  </a:lnTo>
                  <a:cubicBezTo>
                    <a:pt x="0" y="8692"/>
                    <a:pt x="8692" y="0"/>
                    <a:pt x="19413" y="0"/>
                  </a:cubicBezTo>
                  <a:lnTo>
                    <a:pt x="1715936" y="0"/>
                  </a:lnTo>
                  <a:cubicBezTo>
                    <a:pt x="1726658" y="0"/>
                    <a:pt x="1735350" y="8692"/>
                    <a:pt x="1735350" y="19413"/>
                  </a:cubicBezTo>
                  <a:close/>
                </a:path>
              </a:pathLst>
            </a:custGeom>
            <a:solidFill>
              <a:srgbClr val="FFFFFF"/>
            </a:solidFill>
            <a:ln w="9525" cap="sq">
              <a:solidFill>
                <a:srgbClr val="000000"/>
              </a:solidFill>
              <a:prstDash val="solid"/>
              <a:miter/>
            </a:ln>
          </p:spPr>
        </p:sp>
        <p:sp>
          <p:nvSpPr>
            <p:cNvPr name="TextBox 17" id="17"/>
            <p:cNvSpPr txBox="true"/>
            <p:nvPr/>
          </p:nvSpPr>
          <p:spPr>
            <a:xfrm>
              <a:off x="0" y="-38100"/>
              <a:ext cx="1735350" cy="377106"/>
            </a:xfrm>
            <a:prstGeom prst="rect">
              <a:avLst/>
            </a:prstGeom>
          </p:spPr>
          <p:txBody>
            <a:bodyPr anchor="ctr" rtlCol="false" tIns="50800" lIns="50800" bIns="50800" rIns="50800"/>
            <a:lstStyle/>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회원과 관리자 모두 자신이 작성한 글에 대하여 수정 권한 부여</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게시글 제목, 내용, 날짜가 글 작성후 갱신됨</a:t>
              </a:r>
            </a:p>
            <a:p>
              <a:pPr algn="l" marL="345439" indent="-172720" lvl="1">
                <a:lnSpc>
                  <a:spcPts val="2239"/>
                </a:lnSpc>
                <a:buFont typeface="Arial"/>
                <a:buChar char="•"/>
              </a:pPr>
              <a:r>
                <a:rPr lang="en-US" sz="1599">
                  <a:solidFill>
                    <a:srgbClr val="000000"/>
                  </a:solidFill>
                  <a:latin typeface="RoxboroughCF"/>
                  <a:ea typeface="RoxboroughCF"/>
                  <a:cs typeface="RoxboroughCF"/>
                  <a:sym typeface="RoxboroughCF"/>
                </a:rPr>
                <a:t>수정하면서 저장하지 않을 파일은 삭제되고 새로 저장될 파일은 저장되면서 게시글과 같이 DB에 저장</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3772" y="5577109"/>
            <a:ext cx="4000034" cy="3585485"/>
          </a:xfrm>
          <a:custGeom>
            <a:avLst/>
            <a:gdLst/>
            <a:ahLst/>
            <a:cxnLst/>
            <a:rect r="r" b="b" t="t" l="l"/>
            <a:pathLst>
              <a:path h="3585485" w="4000034">
                <a:moveTo>
                  <a:pt x="0" y="0"/>
                </a:moveTo>
                <a:lnTo>
                  <a:pt x="4000034" y="0"/>
                </a:lnTo>
                <a:lnTo>
                  <a:pt x="4000034" y="3585485"/>
                </a:lnTo>
                <a:lnTo>
                  <a:pt x="0" y="3585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0206" y="752151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758069" y="5260844"/>
            <a:ext cx="3226871" cy="2992189"/>
          </a:xfrm>
          <a:custGeom>
            <a:avLst/>
            <a:gdLst/>
            <a:ahLst/>
            <a:cxnLst/>
            <a:rect r="r" b="b" t="t" l="l"/>
            <a:pathLst>
              <a:path h="2992189" w="3226871">
                <a:moveTo>
                  <a:pt x="3226870" y="0"/>
                </a:moveTo>
                <a:lnTo>
                  <a:pt x="0" y="0"/>
                </a:lnTo>
                <a:lnTo>
                  <a:pt x="0" y="2992189"/>
                </a:lnTo>
                <a:lnTo>
                  <a:pt x="3226870" y="2992189"/>
                </a:lnTo>
                <a:lnTo>
                  <a:pt x="32268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76126" y="1159749"/>
            <a:ext cx="4250144" cy="2259086"/>
          </a:xfrm>
          <a:custGeom>
            <a:avLst/>
            <a:gdLst/>
            <a:ahLst/>
            <a:cxnLst/>
            <a:rect r="r" b="b" t="t" l="l"/>
            <a:pathLst>
              <a:path h="2259086" w="4250144">
                <a:moveTo>
                  <a:pt x="0" y="0"/>
                </a:moveTo>
                <a:lnTo>
                  <a:pt x="4250144" y="0"/>
                </a:lnTo>
                <a:lnTo>
                  <a:pt x="4250144" y="2259086"/>
                </a:lnTo>
                <a:lnTo>
                  <a:pt x="0" y="2259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715996" y="3228851"/>
            <a:ext cx="14856009" cy="1984368"/>
          </a:xfrm>
          <a:prstGeom prst="rect">
            <a:avLst/>
          </a:prstGeom>
        </p:spPr>
        <p:txBody>
          <a:bodyPr anchor="t" rtlCol="false" tIns="0" lIns="0" bIns="0" rIns="0">
            <a:spAutoFit/>
          </a:bodyPr>
          <a:lstStyle/>
          <a:p>
            <a:pPr algn="ctr">
              <a:lnSpc>
                <a:spcPts val="15220"/>
              </a:lnSpc>
            </a:pPr>
            <a:r>
              <a:rPr lang="en-US" b="true" sz="13712" spc="754">
                <a:solidFill>
                  <a:srgbClr val="84604E"/>
                </a:solidFill>
                <a:latin typeface="경기천년제목 Bold"/>
                <a:ea typeface="경기천년제목 Bold"/>
                <a:cs typeface="경기천년제목 Bold"/>
                <a:sym typeface="경기천년제목 Bold"/>
              </a:rPr>
              <a:t>프로젝트 시연</a:t>
            </a:r>
          </a:p>
        </p:txBody>
      </p:sp>
      <p:sp>
        <p:nvSpPr>
          <p:cNvPr name="TextBox 10" id="10"/>
          <p:cNvSpPr txBox="true"/>
          <p:nvPr/>
        </p:nvSpPr>
        <p:spPr>
          <a:xfrm rot="0">
            <a:off x="3265819" y="5340065"/>
            <a:ext cx="12357970" cy="1073150"/>
          </a:xfrm>
          <a:prstGeom prst="rect">
            <a:avLst/>
          </a:prstGeom>
        </p:spPr>
        <p:txBody>
          <a:bodyPr anchor="t" rtlCol="false" tIns="0" lIns="0" bIns="0" rIns="0">
            <a:spAutoFit/>
          </a:bodyPr>
          <a:lstStyle/>
          <a:p>
            <a:pPr algn="ctr">
              <a:lnSpc>
                <a:spcPts val="7900"/>
              </a:lnSpc>
            </a:pPr>
            <a:r>
              <a:rPr lang="en-US" sz="5000" spc="450" u="sng">
                <a:solidFill>
                  <a:srgbClr val="C98C60"/>
                </a:solidFill>
                <a:latin typeface="Jua"/>
                <a:ea typeface="Jua"/>
                <a:cs typeface="Jua"/>
                <a:sym typeface="Jua"/>
                <a:hlinkClick r:id="rId14" tooltip="https://youtu.be/S4rcpIbIyo0"/>
              </a:rPr>
              <a:t>https://www.youtube.com/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44753" y="3232769"/>
            <a:ext cx="4950030" cy="5942325"/>
            <a:chOff x="0" y="0"/>
            <a:chExt cx="969361" cy="1163682"/>
          </a:xfrm>
        </p:grpSpPr>
        <p:sp>
          <p:nvSpPr>
            <p:cNvPr name="Freeform 4" id="4"/>
            <p:cNvSpPr/>
            <p:nvPr/>
          </p:nvSpPr>
          <p:spPr>
            <a:xfrm flipH="false" flipV="false" rot="0">
              <a:off x="0" y="0"/>
              <a:ext cx="969361" cy="1163682"/>
            </a:xfrm>
            <a:custGeom>
              <a:avLst/>
              <a:gdLst/>
              <a:ahLst/>
              <a:cxnLst/>
              <a:rect r="r" b="b" t="t" l="l"/>
              <a:pathLst>
                <a:path h="1163682" w="969361">
                  <a:moveTo>
                    <a:pt x="79765" y="0"/>
                  </a:moveTo>
                  <a:lnTo>
                    <a:pt x="889597" y="0"/>
                  </a:lnTo>
                  <a:cubicBezTo>
                    <a:pt x="933649" y="0"/>
                    <a:pt x="969361" y="35712"/>
                    <a:pt x="969361" y="79765"/>
                  </a:cubicBezTo>
                  <a:lnTo>
                    <a:pt x="969361" y="1083917"/>
                  </a:lnTo>
                  <a:cubicBezTo>
                    <a:pt x="969361" y="1127970"/>
                    <a:pt x="933649" y="1163682"/>
                    <a:pt x="889597" y="1163682"/>
                  </a:cubicBezTo>
                  <a:lnTo>
                    <a:pt x="79765" y="1163682"/>
                  </a:lnTo>
                  <a:cubicBezTo>
                    <a:pt x="35712" y="1163682"/>
                    <a:pt x="0" y="1127970"/>
                    <a:pt x="0" y="1083917"/>
                  </a:cubicBezTo>
                  <a:lnTo>
                    <a:pt x="0" y="79765"/>
                  </a:lnTo>
                  <a:cubicBezTo>
                    <a:pt x="0" y="35712"/>
                    <a:pt x="35712" y="0"/>
                    <a:pt x="79765" y="0"/>
                  </a:cubicBezTo>
                  <a:close/>
                </a:path>
              </a:pathLst>
            </a:custGeom>
            <a:solidFill>
              <a:srgbClr val="FFFFFF"/>
            </a:solidFill>
            <a:ln w="28575" cap="rnd">
              <a:solidFill>
                <a:srgbClr val="748561"/>
              </a:solidFill>
              <a:prstDash val="sysDot"/>
              <a:round/>
            </a:ln>
          </p:spPr>
        </p:sp>
        <p:sp>
          <p:nvSpPr>
            <p:cNvPr name="TextBox 5" id="5"/>
            <p:cNvSpPr txBox="true"/>
            <p:nvPr/>
          </p:nvSpPr>
          <p:spPr>
            <a:xfrm>
              <a:off x="0" y="-133350"/>
              <a:ext cx="969361" cy="1297032"/>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8709369" y="2700758"/>
            <a:ext cx="927938" cy="925856"/>
            <a:chOff x="0" y="0"/>
            <a:chExt cx="634208" cy="632785"/>
          </a:xfrm>
        </p:grpSpPr>
        <p:sp>
          <p:nvSpPr>
            <p:cNvPr name="Freeform 7" id="7"/>
            <p:cNvSpPr/>
            <p:nvPr/>
          </p:nvSpPr>
          <p:spPr>
            <a:xfrm flipH="false" flipV="false" rot="0">
              <a:off x="0" y="0"/>
              <a:ext cx="634208" cy="632785"/>
            </a:xfrm>
            <a:custGeom>
              <a:avLst/>
              <a:gdLst/>
              <a:ahLst/>
              <a:cxnLst/>
              <a:rect r="r" b="b" t="t" l="l"/>
              <a:pathLst>
                <a:path h="632785" w="634208">
                  <a:moveTo>
                    <a:pt x="317104" y="0"/>
                  </a:moveTo>
                  <a:cubicBezTo>
                    <a:pt x="141972" y="0"/>
                    <a:pt x="0" y="141654"/>
                    <a:pt x="0" y="316392"/>
                  </a:cubicBezTo>
                  <a:cubicBezTo>
                    <a:pt x="0" y="491131"/>
                    <a:pt x="141972" y="632785"/>
                    <a:pt x="317104" y="632785"/>
                  </a:cubicBezTo>
                  <a:cubicBezTo>
                    <a:pt x="492236" y="632785"/>
                    <a:pt x="634208" y="491131"/>
                    <a:pt x="634208" y="316392"/>
                  </a:cubicBezTo>
                  <a:cubicBezTo>
                    <a:pt x="634208" y="141654"/>
                    <a:pt x="492236" y="0"/>
                    <a:pt x="317104" y="0"/>
                  </a:cubicBezTo>
                  <a:close/>
                </a:path>
              </a:pathLst>
            </a:custGeom>
            <a:solidFill>
              <a:srgbClr val="E0EED0"/>
            </a:solidFill>
          </p:spPr>
        </p:sp>
        <p:sp>
          <p:nvSpPr>
            <p:cNvPr name="TextBox 8" id="8"/>
            <p:cNvSpPr txBox="true"/>
            <p:nvPr/>
          </p:nvSpPr>
          <p:spPr>
            <a:xfrm>
              <a:off x="59457" y="78374"/>
              <a:ext cx="515294" cy="495088"/>
            </a:xfrm>
            <a:prstGeom prst="rect">
              <a:avLst/>
            </a:prstGeom>
          </p:spPr>
          <p:txBody>
            <a:bodyPr anchor="ctr" rtlCol="false" tIns="29090" lIns="29090" bIns="29090" rIns="29090"/>
            <a:lstStyle/>
            <a:p>
              <a:pPr algn="ctr">
                <a:lnSpc>
                  <a:spcPts val="1950"/>
                </a:lnSpc>
              </a:pPr>
            </a:p>
          </p:txBody>
        </p:sp>
      </p:grpSp>
      <p:grpSp>
        <p:nvGrpSpPr>
          <p:cNvPr name="Group 9" id="9"/>
          <p:cNvGrpSpPr/>
          <p:nvPr/>
        </p:nvGrpSpPr>
        <p:grpSpPr>
          <a:xfrm rot="0">
            <a:off x="9258910" y="2700758"/>
            <a:ext cx="927938" cy="925856"/>
            <a:chOff x="0" y="0"/>
            <a:chExt cx="634208" cy="632785"/>
          </a:xfrm>
        </p:grpSpPr>
        <p:sp>
          <p:nvSpPr>
            <p:cNvPr name="Freeform 10" id="10"/>
            <p:cNvSpPr/>
            <p:nvPr/>
          </p:nvSpPr>
          <p:spPr>
            <a:xfrm flipH="false" flipV="false" rot="0">
              <a:off x="0" y="0"/>
              <a:ext cx="634208" cy="632785"/>
            </a:xfrm>
            <a:custGeom>
              <a:avLst/>
              <a:gdLst/>
              <a:ahLst/>
              <a:cxnLst/>
              <a:rect r="r" b="b" t="t" l="l"/>
              <a:pathLst>
                <a:path h="632785" w="634208">
                  <a:moveTo>
                    <a:pt x="317104" y="0"/>
                  </a:moveTo>
                  <a:cubicBezTo>
                    <a:pt x="141972" y="0"/>
                    <a:pt x="0" y="141654"/>
                    <a:pt x="0" y="316392"/>
                  </a:cubicBezTo>
                  <a:cubicBezTo>
                    <a:pt x="0" y="491131"/>
                    <a:pt x="141972" y="632785"/>
                    <a:pt x="317104" y="632785"/>
                  </a:cubicBezTo>
                  <a:cubicBezTo>
                    <a:pt x="492236" y="632785"/>
                    <a:pt x="634208" y="491131"/>
                    <a:pt x="634208" y="316392"/>
                  </a:cubicBezTo>
                  <a:cubicBezTo>
                    <a:pt x="634208" y="141654"/>
                    <a:pt x="492236" y="0"/>
                    <a:pt x="317104" y="0"/>
                  </a:cubicBezTo>
                  <a:close/>
                </a:path>
              </a:pathLst>
            </a:custGeom>
            <a:solidFill>
              <a:srgbClr val="E0EED0"/>
            </a:solidFill>
          </p:spPr>
        </p:sp>
        <p:sp>
          <p:nvSpPr>
            <p:cNvPr name="TextBox 11" id="11"/>
            <p:cNvSpPr txBox="true"/>
            <p:nvPr/>
          </p:nvSpPr>
          <p:spPr>
            <a:xfrm>
              <a:off x="59457" y="78374"/>
              <a:ext cx="515294" cy="495088"/>
            </a:xfrm>
            <a:prstGeom prst="rect">
              <a:avLst/>
            </a:prstGeom>
          </p:spPr>
          <p:txBody>
            <a:bodyPr anchor="ctr" rtlCol="false" tIns="29090" lIns="29090" bIns="29090" rIns="29090"/>
            <a:lstStyle/>
            <a:p>
              <a:pPr algn="ctr">
                <a:lnSpc>
                  <a:spcPts val="1950"/>
                </a:lnSpc>
              </a:pPr>
            </a:p>
          </p:txBody>
        </p:sp>
      </p:grpSp>
      <p:sp>
        <p:nvSpPr>
          <p:cNvPr name="TextBox 12" id="12"/>
          <p:cNvSpPr txBox="true"/>
          <p:nvPr/>
        </p:nvSpPr>
        <p:spPr>
          <a:xfrm rot="0">
            <a:off x="8632995" y="2847654"/>
            <a:ext cx="1630226" cy="550799"/>
          </a:xfrm>
          <a:prstGeom prst="rect">
            <a:avLst/>
          </a:prstGeom>
        </p:spPr>
        <p:txBody>
          <a:bodyPr anchor="t" rtlCol="false" tIns="0" lIns="0" bIns="0" rIns="0">
            <a:spAutoFit/>
          </a:bodyPr>
          <a:lstStyle/>
          <a:p>
            <a:pPr algn="ctr" marL="0" indent="0" lvl="0">
              <a:lnSpc>
                <a:spcPts val="4108"/>
              </a:lnSpc>
              <a:spcBef>
                <a:spcPct val="0"/>
              </a:spcBef>
            </a:pPr>
            <a:r>
              <a:rPr lang="en-US" sz="2600" spc="572">
                <a:solidFill>
                  <a:srgbClr val="748561"/>
                </a:solidFill>
                <a:latin typeface="Jua"/>
                <a:ea typeface="Jua"/>
                <a:cs typeface="Jua"/>
                <a:sym typeface="Jua"/>
              </a:rPr>
              <a:t>기획배경</a:t>
            </a:r>
          </a:p>
        </p:txBody>
      </p:sp>
      <p:sp>
        <p:nvSpPr>
          <p:cNvPr name="TextBox 13" id="13"/>
          <p:cNvSpPr txBox="true"/>
          <p:nvPr/>
        </p:nvSpPr>
        <p:spPr>
          <a:xfrm rot="0">
            <a:off x="7315684" y="3671409"/>
            <a:ext cx="4366351" cy="3769995"/>
          </a:xfrm>
          <a:prstGeom prst="rect">
            <a:avLst/>
          </a:prstGeom>
        </p:spPr>
        <p:txBody>
          <a:bodyPr anchor="t" rtlCol="false" tIns="0" lIns="0" bIns="0" rIns="0">
            <a:spAutoFit/>
          </a:bodyPr>
          <a:lstStyle/>
          <a:p>
            <a:pPr algn="l">
              <a:lnSpc>
                <a:spcPts val="2700"/>
              </a:lnSpc>
            </a:pPr>
            <a:r>
              <a:rPr lang="en-US" sz="1800" spc="34">
                <a:solidFill>
                  <a:srgbClr val="515151"/>
                </a:solidFill>
                <a:latin typeface="TDTD구름고딕"/>
                <a:ea typeface="TDTD구름고딕"/>
                <a:cs typeface="TDTD구름고딕"/>
                <a:sym typeface="TDTD구름고딕"/>
              </a:rPr>
              <a:t>본 프로젝트는 반려견 놀이터 예약, 입양관리, 봉사활동 신청을 하나의 플렛폼에서 제공하는 웹 서비스 입니다.</a:t>
            </a:r>
          </a:p>
          <a:p>
            <a:pPr algn="l">
              <a:lnSpc>
                <a:spcPts val="2700"/>
              </a:lnSpc>
            </a:pPr>
            <a:r>
              <a:rPr lang="en-US" sz="1800" spc="34">
                <a:solidFill>
                  <a:srgbClr val="515151"/>
                </a:solidFill>
                <a:latin typeface="TDTD구름고딕"/>
                <a:ea typeface="TDTD구름고딕"/>
                <a:cs typeface="TDTD구름고딕"/>
                <a:sym typeface="TDTD구름고딕"/>
              </a:rPr>
              <a:t>반려견을 키우는 보호자, 입양을 원하는 일반인, 자원봉사자, 그리고 운영 관리자가 함께 참여할 수 있도록 설계되었습니다.</a:t>
            </a:r>
          </a:p>
          <a:p>
            <a:pPr algn="l">
              <a:lnSpc>
                <a:spcPts val="2700"/>
              </a:lnSpc>
            </a:pPr>
            <a:r>
              <a:rPr lang="en-US" sz="1800" spc="34">
                <a:solidFill>
                  <a:srgbClr val="515151"/>
                </a:solidFill>
                <a:latin typeface="TDTD구름고딕"/>
                <a:ea typeface="TDTD구름고딕"/>
                <a:cs typeface="TDTD구름고딕"/>
                <a:sym typeface="TDTD구름고딕"/>
              </a:rPr>
              <a:t>이를 통해 반려견과 관련된 활동을 온라인에서 손쉽게 관리하고, 커뮤니티를 형성하여 반려동물 복지 향상과 사람•반려견 간의 건강한 관계 형성을 지원하는 것을 목적으로 합니다.</a:t>
            </a:r>
          </a:p>
          <a:p>
            <a:pPr algn="l">
              <a:lnSpc>
                <a:spcPts val="2700"/>
              </a:lnSpc>
            </a:pPr>
          </a:p>
        </p:txBody>
      </p:sp>
      <p:grpSp>
        <p:nvGrpSpPr>
          <p:cNvPr name="Group 14" id="14"/>
          <p:cNvGrpSpPr/>
          <p:nvPr/>
        </p:nvGrpSpPr>
        <p:grpSpPr>
          <a:xfrm rot="0">
            <a:off x="550973" y="2734980"/>
            <a:ext cx="6275089" cy="6440113"/>
            <a:chOff x="0" y="0"/>
            <a:chExt cx="8366786" cy="8586817"/>
          </a:xfrm>
        </p:grpSpPr>
        <p:grpSp>
          <p:nvGrpSpPr>
            <p:cNvPr name="Group 15" id="15"/>
            <p:cNvGrpSpPr/>
            <p:nvPr/>
          </p:nvGrpSpPr>
          <p:grpSpPr>
            <a:xfrm rot="0">
              <a:off x="0" y="675058"/>
              <a:ext cx="8366786" cy="7911759"/>
              <a:chOff x="0" y="0"/>
              <a:chExt cx="1228847" cy="1162016"/>
            </a:xfrm>
          </p:grpSpPr>
          <p:sp>
            <p:nvSpPr>
              <p:cNvPr name="Freeform 16" id="16"/>
              <p:cNvSpPr/>
              <p:nvPr/>
            </p:nvSpPr>
            <p:spPr>
              <a:xfrm flipH="false" flipV="false" rot="0">
                <a:off x="0" y="0"/>
                <a:ext cx="1228847" cy="1162016"/>
              </a:xfrm>
              <a:custGeom>
                <a:avLst/>
                <a:gdLst/>
                <a:ahLst/>
                <a:cxnLst/>
                <a:rect r="r" b="b" t="t" l="l"/>
                <a:pathLst>
                  <a:path h="1162016" w="1228847">
                    <a:moveTo>
                      <a:pt x="36031" y="0"/>
                    </a:moveTo>
                    <a:lnTo>
                      <a:pt x="1192816" y="0"/>
                    </a:lnTo>
                    <a:cubicBezTo>
                      <a:pt x="1202372" y="0"/>
                      <a:pt x="1211537" y="3796"/>
                      <a:pt x="1218294" y="10553"/>
                    </a:cubicBezTo>
                    <a:cubicBezTo>
                      <a:pt x="1225051" y="17310"/>
                      <a:pt x="1228847" y="26475"/>
                      <a:pt x="1228847" y="36031"/>
                    </a:cubicBezTo>
                    <a:lnTo>
                      <a:pt x="1228847" y="1125985"/>
                    </a:lnTo>
                    <a:cubicBezTo>
                      <a:pt x="1228847" y="1145885"/>
                      <a:pt x="1212715" y="1162016"/>
                      <a:pt x="1192816" y="1162016"/>
                    </a:cubicBezTo>
                    <a:lnTo>
                      <a:pt x="36031" y="1162016"/>
                    </a:lnTo>
                    <a:cubicBezTo>
                      <a:pt x="26475" y="1162016"/>
                      <a:pt x="17310" y="1158220"/>
                      <a:pt x="10553" y="1151463"/>
                    </a:cubicBezTo>
                    <a:cubicBezTo>
                      <a:pt x="3796" y="1144706"/>
                      <a:pt x="0" y="1135541"/>
                      <a:pt x="0" y="1125985"/>
                    </a:cubicBezTo>
                    <a:lnTo>
                      <a:pt x="0" y="36031"/>
                    </a:lnTo>
                    <a:cubicBezTo>
                      <a:pt x="0" y="26475"/>
                      <a:pt x="3796" y="17310"/>
                      <a:pt x="10553" y="10553"/>
                    </a:cubicBezTo>
                    <a:cubicBezTo>
                      <a:pt x="17310" y="3796"/>
                      <a:pt x="26475" y="0"/>
                      <a:pt x="36031" y="0"/>
                    </a:cubicBezTo>
                    <a:close/>
                  </a:path>
                </a:pathLst>
              </a:custGeom>
              <a:solidFill>
                <a:srgbClr val="FFFFFF"/>
              </a:solidFill>
              <a:ln w="28575" cap="rnd">
                <a:solidFill>
                  <a:srgbClr val="68878E"/>
                </a:solidFill>
                <a:prstDash val="sysDot"/>
                <a:round/>
              </a:ln>
            </p:spPr>
          </p:sp>
          <p:sp>
            <p:nvSpPr>
              <p:cNvPr name="TextBox 17" id="17"/>
              <p:cNvSpPr txBox="true"/>
              <p:nvPr/>
            </p:nvSpPr>
            <p:spPr>
              <a:xfrm>
                <a:off x="0" y="-152400"/>
                <a:ext cx="1228847" cy="1314416"/>
              </a:xfrm>
              <a:prstGeom prst="rect">
                <a:avLst/>
              </a:prstGeom>
            </p:spPr>
            <p:txBody>
              <a:bodyPr anchor="ctr" rtlCol="false" tIns="88713" lIns="88713" bIns="88713" rIns="88713"/>
              <a:lstStyle/>
              <a:p>
                <a:pPr algn="ctr">
                  <a:lnSpc>
                    <a:spcPts val="3864"/>
                  </a:lnSpc>
                </a:pPr>
              </a:p>
            </p:txBody>
          </p:sp>
        </p:grpSp>
        <p:grpSp>
          <p:nvGrpSpPr>
            <p:cNvPr name="Group 18" id="18"/>
            <p:cNvGrpSpPr/>
            <p:nvPr/>
          </p:nvGrpSpPr>
          <p:grpSpPr>
            <a:xfrm rot="0">
              <a:off x="2809805" y="0"/>
              <a:ext cx="1585659" cy="1270376"/>
              <a:chOff x="0" y="0"/>
              <a:chExt cx="812800" cy="651188"/>
            </a:xfrm>
          </p:grpSpPr>
          <p:sp>
            <p:nvSpPr>
              <p:cNvPr name="Freeform 19" id="19"/>
              <p:cNvSpPr/>
              <p:nvPr/>
            </p:nvSpPr>
            <p:spPr>
              <a:xfrm flipH="false" flipV="false" rot="0">
                <a:off x="0" y="0"/>
                <a:ext cx="812800" cy="651188"/>
              </a:xfrm>
              <a:custGeom>
                <a:avLst/>
                <a:gdLst/>
                <a:ahLst/>
                <a:cxnLst/>
                <a:rect r="r" b="b" t="t" l="l"/>
                <a:pathLst>
                  <a:path h="651188" w="812800">
                    <a:moveTo>
                      <a:pt x="406400" y="0"/>
                    </a:moveTo>
                    <a:cubicBezTo>
                      <a:pt x="181951" y="0"/>
                      <a:pt x="0" y="145773"/>
                      <a:pt x="0" y="325594"/>
                    </a:cubicBezTo>
                    <a:cubicBezTo>
                      <a:pt x="0" y="505414"/>
                      <a:pt x="181951" y="651188"/>
                      <a:pt x="406400" y="651188"/>
                    </a:cubicBezTo>
                    <a:cubicBezTo>
                      <a:pt x="630849" y="651188"/>
                      <a:pt x="812800" y="505414"/>
                      <a:pt x="812800" y="325594"/>
                    </a:cubicBezTo>
                    <a:cubicBezTo>
                      <a:pt x="812800" y="145773"/>
                      <a:pt x="630849" y="0"/>
                      <a:pt x="406400" y="0"/>
                    </a:cubicBezTo>
                    <a:close/>
                  </a:path>
                </a:pathLst>
              </a:custGeom>
              <a:solidFill>
                <a:srgbClr val="CCECF3"/>
              </a:solidFill>
            </p:spPr>
          </p:sp>
          <p:sp>
            <p:nvSpPr>
              <p:cNvPr name="TextBox 20" id="20"/>
              <p:cNvSpPr txBox="true"/>
              <p:nvPr/>
            </p:nvSpPr>
            <p:spPr>
              <a:xfrm>
                <a:off x="76200" y="80099"/>
                <a:ext cx="660400" cy="510040"/>
              </a:xfrm>
              <a:prstGeom prst="rect">
                <a:avLst/>
              </a:prstGeom>
            </p:spPr>
            <p:txBody>
              <a:bodyPr anchor="ctr" rtlCol="false" tIns="50800" lIns="50800" bIns="50800" rIns="50800"/>
              <a:lstStyle/>
              <a:p>
                <a:pPr algn="ctr">
                  <a:lnSpc>
                    <a:spcPts val="1950"/>
                  </a:lnSpc>
                </a:pPr>
              </a:p>
            </p:txBody>
          </p:sp>
        </p:grpSp>
        <p:grpSp>
          <p:nvGrpSpPr>
            <p:cNvPr name="Group 21" id="21"/>
            <p:cNvGrpSpPr/>
            <p:nvPr/>
          </p:nvGrpSpPr>
          <p:grpSpPr>
            <a:xfrm rot="0">
              <a:off x="3748859" y="0"/>
              <a:ext cx="1585659" cy="1270376"/>
              <a:chOff x="0" y="0"/>
              <a:chExt cx="812800" cy="651188"/>
            </a:xfrm>
          </p:grpSpPr>
          <p:sp>
            <p:nvSpPr>
              <p:cNvPr name="Freeform 22" id="22"/>
              <p:cNvSpPr/>
              <p:nvPr/>
            </p:nvSpPr>
            <p:spPr>
              <a:xfrm flipH="false" flipV="false" rot="0">
                <a:off x="0" y="0"/>
                <a:ext cx="812800" cy="651188"/>
              </a:xfrm>
              <a:custGeom>
                <a:avLst/>
                <a:gdLst/>
                <a:ahLst/>
                <a:cxnLst/>
                <a:rect r="r" b="b" t="t" l="l"/>
                <a:pathLst>
                  <a:path h="651188" w="812800">
                    <a:moveTo>
                      <a:pt x="406400" y="0"/>
                    </a:moveTo>
                    <a:cubicBezTo>
                      <a:pt x="181951" y="0"/>
                      <a:pt x="0" y="145773"/>
                      <a:pt x="0" y="325594"/>
                    </a:cubicBezTo>
                    <a:cubicBezTo>
                      <a:pt x="0" y="505414"/>
                      <a:pt x="181951" y="651188"/>
                      <a:pt x="406400" y="651188"/>
                    </a:cubicBezTo>
                    <a:cubicBezTo>
                      <a:pt x="630849" y="651188"/>
                      <a:pt x="812800" y="505414"/>
                      <a:pt x="812800" y="325594"/>
                    </a:cubicBezTo>
                    <a:cubicBezTo>
                      <a:pt x="812800" y="145773"/>
                      <a:pt x="630849" y="0"/>
                      <a:pt x="406400" y="0"/>
                    </a:cubicBezTo>
                    <a:close/>
                  </a:path>
                </a:pathLst>
              </a:custGeom>
              <a:solidFill>
                <a:srgbClr val="CCECF3"/>
              </a:solidFill>
            </p:spPr>
          </p:sp>
          <p:sp>
            <p:nvSpPr>
              <p:cNvPr name="TextBox 23" id="23"/>
              <p:cNvSpPr txBox="true"/>
              <p:nvPr/>
            </p:nvSpPr>
            <p:spPr>
              <a:xfrm>
                <a:off x="76200" y="80099"/>
                <a:ext cx="660400" cy="510040"/>
              </a:xfrm>
              <a:prstGeom prst="rect">
                <a:avLst/>
              </a:prstGeom>
            </p:spPr>
            <p:txBody>
              <a:bodyPr anchor="ctr" rtlCol="false" tIns="50800" lIns="50800" bIns="50800" rIns="50800"/>
              <a:lstStyle/>
              <a:p>
                <a:pPr algn="ctr">
                  <a:lnSpc>
                    <a:spcPts val="1950"/>
                  </a:lnSpc>
                </a:pPr>
              </a:p>
            </p:txBody>
          </p:sp>
        </p:grpSp>
        <p:sp>
          <p:nvSpPr>
            <p:cNvPr name="TextBox 24" id="24"/>
            <p:cNvSpPr txBox="true"/>
            <p:nvPr/>
          </p:nvSpPr>
          <p:spPr>
            <a:xfrm rot="0">
              <a:off x="2679298" y="285738"/>
              <a:ext cx="2785726" cy="680424"/>
            </a:xfrm>
            <a:prstGeom prst="rect">
              <a:avLst/>
            </a:prstGeom>
          </p:spPr>
          <p:txBody>
            <a:bodyPr anchor="t" rtlCol="false" tIns="0" lIns="0" bIns="0" rIns="0">
              <a:spAutoFit/>
            </a:bodyPr>
            <a:lstStyle/>
            <a:p>
              <a:pPr algn="ctr" marL="0" indent="0" lvl="0">
                <a:lnSpc>
                  <a:spcPts val="4108"/>
                </a:lnSpc>
                <a:spcBef>
                  <a:spcPct val="0"/>
                </a:spcBef>
              </a:pPr>
              <a:r>
                <a:rPr lang="en-US" sz="2600" spc="572">
                  <a:solidFill>
                    <a:srgbClr val="68878E"/>
                  </a:solidFill>
                  <a:latin typeface="Jua"/>
                  <a:ea typeface="Jua"/>
                  <a:cs typeface="Jua"/>
                  <a:sym typeface="Jua"/>
                </a:rPr>
                <a:t>개발목표</a:t>
              </a:r>
            </a:p>
          </p:txBody>
        </p:sp>
        <p:sp>
          <p:nvSpPr>
            <p:cNvPr name="TextBox 25" id="25"/>
            <p:cNvSpPr txBox="true"/>
            <p:nvPr/>
          </p:nvSpPr>
          <p:spPr>
            <a:xfrm rot="0">
              <a:off x="247732" y="1243571"/>
              <a:ext cx="7896591" cy="6833235"/>
            </a:xfrm>
            <a:prstGeom prst="rect">
              <a:avLst/>
            </a:prstGeom>
          </p:spPr>
          <p:txBody>
            <a:bodyPr anchor="t" rtlCol="false" tIns="0" lIns="0" bIns="0" rIns="0">
              <a:spAutoFit/>
            </a:bodyPr>
            <a:lstStyle/>
            <a:p>
              <a:pPr algn="l">
                <a:lnSpc>
                  <a:spcPts val="2700"/>
                </a:lnSpc>
              </a:pPr>
              <a:r>
                <a:rPr lang="en-US" sz="1800" spc="34">
                  <a:solidFill>
                    <a:srgbClr val="515151"/>
                  </a:solidFill>
                  <a:latin typeface="TDTD구름고딕"/>
                  <a:ea typeface="TDTD구름고딕"/>
                  <a:cs typeface="TDTD구름고딕"/>
                  <a:sym typeface="TDTD구름고딕"/>
                </a:rPr>
                <a:t>1. 사용자 친화적 서비스 제공</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직관적인 UI/UX 설계를 통해, 보호자, 입양자, 봉사자가 쉽게 접근할 수 있는 환경 구축</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모바일/PC 모두에서 원활히 사용할 수 있도록 반응형 웹 디자인 적용</a:t>
              </a:r>
            </a:p>
            <a:p>
              <a:pPr algn="l">
                <a:lnSpc>
                  <a:spcPts val="2700"/>
                </a:lnSpc>
              </a:pPr>
              <a:r>
                <a:rPr lang="en-US" sz="1800" spc="34">
                  <a:solidFill>
                    <a:srgbClr val="515151"/>
                  </a:solidFill>
                  <a:latin typeface="TDTD구름고딕"/>
                  <a:ea typeface="TDTD구름고딕"/>
                  <a:cs typeface="TDTD구름고딕"/>
                  <a:sym typeface="TDTD구름고딕"/>
                </a:rPr>
                <a:t> 2.통합관리 시스템 구현</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놀이터 예약, 입양 신청, 봉사 신청을 하나의 플랫폼에서 통합 관리</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관리자 페이지를 통한 효율적인 데이터 조회, 승인 관리 제공</a:t>
              </a:r>
            </a:p>
            <a:p>
              <a:pPr algn="l">
                <a:lnSpc>
                  <a:spcPts val="2700"/>
                </a:lnSpc>
              </a:pPr>
              <a:r>
                <a:rPr lang="en-US" sz="1800" spc="34">
                  <a:solidFill>
                    <a:srgbClr val="515151"/>
                  </a:solidFill>
                  <a:latin typeface="TDTD구름고딕"/>
                  <a:ea typeface="TDTD구름고딕"/>
                  <a:cs typeface="TDTD구름고딕"/>
                  <a:sym typeface="TDTD구름고딕"/>
                </a:rPr>
                <a:t>3.신뢰성과 안정성 확보</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Spring Boot 기반의 백엔드와 MariaDB를 통한 안정적인 데이터 관리</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JWT인증을 활용한 로그인/보안 관리 개인정보 보호 강화</a:t>
              </a:r>
            </a:p>
            <a:p>
              <a:pPr algn="l">
                <a:lnSpc>
                  <a:spcPts val="2700"/>
                </a:lnSpc>
              </a:pPr>
              <a:r>
                <a:rPr lang="en-US" sz="1800" spc="34">
                  <a:solidFill>
                    <a:srgbClr val="515151"/>
                  </a:solidFill>
                  <a:latin typeface="TDTD구름고딕"/>
                  <a:ea typeface="TDTD구름고딕"/>
                  <a:cs typeface="TDTD구름고딕"/>
                  <a:sym typeface="TDTD구름고딕"/>
                </a:rPr>
                <a:t>4.커뮤니티 활성화</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입양 후기, 봉사 후기 등 게시판 기능 제공</a:t>
              </a:r>
            </a:p>
            <a:p>
              <a:pPr algn="l" marL="388620" indent="-194310" lvl="1">
                <a:lnSpc>
                  <a:spcPts val="2700"/>
                </a:lnSpc>
                <a:buFont typeface="Arial"/>
                <a:buChar char="•"/>
              </a:pPr>
              <a:r>
                <a:rPr lang="en-US" sz="1800" spc="34">
                  <a:solidFill>
                    <a:srgbClr val="515151"/>
                  </a:solidFill>
                  <a:latin typeface="TDTD구름고딕"/>
                  <a:ea typeface="TDTD구름고딕"/>
                  <a:cs typeface="TDTD구름고딕"/>
                  <a:sym typeface="TDTD구름고딕"/>
                </a:rPr>
                <a:t>반려견과 관련된 다양한 정보를 공유할 수 있는 소통 공간 마련</a:t>
              </a:r>
            </a:p>
          </p:txBody>
        </p:sp>
      </p:grpSp>
      <p:grpSp>
        <p:nvGrpSpPr>
          <p:cNvPr name="Group 26" id="26"/>
          <p:cNvGrpSpPr/>
          <p:nvPr/>
        </p:nvGrpSpPr>
        <p:grpSpPr>
          <a:xfrm rot="0">
            <a:off x="12444285" y="3211371"/>
            <a:ext cx="3567777" cy="5963722"/>
            <a:chOff x="0" y="0"/>
            <a:chExt cx="698675" cy="1167872"/>
          </a:xfrm>
        </p:grpSpPr>
        <p:sp>
          <p:nvSpPr>
            <p:cNvPr name="Freeform 27" id="27"/>
            <p:cNvSpPr/>
            <p:nvPr/>
          </p:nvSpPr>
          <p:spPr>
            <a:xfrm flipH="false" flipV="false" rot="0">
              <a:off x="0" y="0"/>
              <a:ext cx="698675" cy="1167872"/>
            </a:xfrm>
            <a:custGeom>
              <a:avLst/>
              <a:gdLst/>
              <a:ahLst/>
              <a:cxnLst/>
              <a:rect r="r" b="b" t="t" l="l"/>
              <a:pathLst>
                <a:path h="1167872" w="698675">
                  <a:moveTo>
                    <a:pt x="110668" y="0"/>
                  </a:moveTo>
                  <a:lnTo>
                    <a:pt x="588008" y="0"/>
                  </a:lnTo>
                  <a:cubicBezTo>
                    <a:pt x="649128" y="0"/>
                    <a:pt x="698675" y="49548"/>
                    <a:pt x="698675" y="110668"/>
                  </a:cubicBezTo>
                  <a:lnTo>
                    <a:pt x="698675" y="1057204"/>
                  </a:lnTo>
                  <a:cubicBezTo>
                    <a:pt x="698675" y="1118324"/>
                    <a:pt x="649128" y="1167872"/>
                    <a:pt x="588008" y="1167872"/>
                  </a:cubicBezTo>
                  <a:lnTo>
                    <a:pt x="110668" y="1167872"/>
                  </a:lnTo>
                  <a:cubicBezTo>
                    <a:pt x="49548" y="1167872"/>
                    <a:pt x="0" y="1118324"/>
                    <a:pt x="0" y="1057204"/>
                  </a:cubicBezTo>
                  <a:lnTo>
                    <a:pt x="0" y="110668"/>
                  </a:lnTo>
                  <a:cubicBezTo>
                    <a:pt x="0" y="49548"/>
                    <a:pt x="49548" y="0"/>
                    <a:pt x="110668" y="0"/>
                  </a:cubicBezTo>
                  <a:close/>
                </a:path>
              </a:pathLst>
            </a:custGeom>
            <a:solidFill>
              <a:srgbClr val="FFFFFF"/>
            </a:solidFill>
            <a:ln w="28575" cap="rnd">
              <a:solidFill>
                <a:srgbClr val="B17767"/>
              </a:solidFill>
              <a:prstDash val="sysDot"/>
              <a:round/>
            </a:ln>
          </p:spPr>
        </p:sp>
        <p:sp>
          <p:nvSpPr>
            <p:cNvPr name="TextBox 28" id="28"/>
            <p:cNvSpPr txBox="true"/>
            <p:nvPr/>
          </p:nvSpPr>
          <p:spPr>
            <a:xfrm>
              <a:off x="0" y="-152400"/>
              <a:ext cx="698675" cy="1320272"/>
            </a:xfrm>
            <a:prstGeom prst="rect">
              <a:avLst/>
            </a:prstGeom>
          </p:spPr>
          <p:txBody>
            <a:bodyPr anchor="ctr" rtlCol="false" tIns="50800" lIns="50800" bIns="50800" rIns="50800"/>
            <a:lstStyle/>
            <a:p>
              <a:pPr algn="ctr">
                <a:lnSpc>
                  <a:spcPts val="3864"/>
                </a:lnSpc>
              </a:pPr>
            </a:p>
          </p:txBody>
        </p:sp>
      </p:grpSp>
      <p:grpSp>
        <p:nvGrpSpPr>
          <p:cNvPr name="Group 29" id="29"/>
          <p:cNvGrpSpPr/>
          <p:nvPr/>
        </p:nvGrpSpPr>
        <p:grpSpPr>
          <a:xfrm rot="0">
            <a:off x="13424830" y="2734980"/>
            <a:ext cx="1009088" cy="952782"/>
            <a:chOff x="0" y="0"/>
            <a:chExt cx="689670" cy="651188"/>
          </a:xfrm>
        </p:grpSpPr>
        <p:sp>
          <p:nvSpPr>
            <p:cNvPr name="Freeform 30" id="30"/>
            <p:cNvSpPr/>
            <p:nvPr/>
          </p:nvSpPr>
          <p:spPr>
            <a:xfrm flipH="false" flipV="false" rot="0">
              <a:off x="0" y="0"/>
              <a:ext cx="689670" cy="651188"/>
            </a:xfrm>
            <a:custGeom>
              <a:avLst/>
              <a:gdLst/>
              <a:ahLst/>
              <a:cxnLst/>
              <a:rect r="r" b="b" t="t" l="l"/>
              <a:pathLst>
                <a:path h="651188" w="689670">
                  <a:moveTo>
                    <a:pt x="344835" y="0"/>
                  </a:moveTo>
                  <a:cubicBezTo>
                    <a:pt x="154388" y="0"/>
                    <a:pt x="0" y="145773"/>
                    <a:pt x="0" y="325594"/>
                  </a:cubicBezTo>
                  <a:cubicBezTo>
                    <a:pt x="0" y="505414"/>
                    <a:pt x="154388" y="651188"/>
                    <a:pt x="344835" y="651188"/>
                  </a:cubicBezTo>
                  <a:cubicBezTo>
                    <a:pt x="535282" y="651188"/>
                    <a:pt x="689670" y="505414"/>
                    <a:pt x="689670" y="325594"/>
                  </a:cubicBezTo>
                  <a:cubicBezTo>
                    <a:pt x="689670" y="145773"/>
                    <a:pt x="535282" y="0"/>
                    <a:pt x="344835" y="0"/>
                  </a:cubicBezTo>
                  <a:close/>
                </a:path>
              </a:pathLst>
            </a:custGeom>
            <a:solidFill>
              <a:srgbClr val="F9D1C6"/>
            </a:solidFill>
          </p:spPr>
        </p:sp>
        <p:sp>
          <p:nvSpPr>
            <p:cNvPr name="TextBox 31" id="31"/>
            <p:cNvSpPr txBox="true"/>
            <p:nvPr/>
          </p:nvSpPr>
          <p:spPr>
            <a:xfrm>
              <a:off x="64657" y="80099"/>
              <a:ext cx="560357" cy="510040"/>
            </a:xfrm>
            <a:prstGeom prst="rect">
              <a:avLst/>
            </a:prstGeom>
          </p:spPr>
          <p:txBody>
            <a:bodyPr anchor="ctr" rtlCol="false" tIns="29090" lIns="29090" bIns="29090" rIns="29090"/>
            <a:lstStyle/>
            <a:p>
              <a:pPr algn="ctr">
                <a:lnSpc>
                  <a:spcPts val="1950"/>
                </a:lnSpc>
              </a:pPr>
            </a:p>
          </p:txBody>
        </p:sp>
      </p:grpSp>
      <p:grpSp>
        <p:nvGrpSpPr>
          <p:cNvPr name="Group 32" id="32"/>
          <p:cNvGrpSpPr/>
          <p:nvPr/>
        </p:nvGrpSpPr>
        <p:grpSpPr>
          <a:xfrm rot="0">
            <a:off x="14022429" y="2734980"/>
            <a:ext cx="1009088" cy="952782"/>
            <a:chOff x="0" y="0"/>
            <a:chExt cx="689670" cy="651188"/>
          </a:xfrm>
        </p:grpSpPr>
        <p:sp>
          <p:nvSpPr>
            <p:cNvPr name="Freeform 33" id="33"/>
            <p:cNvSpPr/>
            <p:nvPr/>
          </p:nvSpPr>
          <p:spPr>
            <a:xfrm flipH="false" flipV="false" rot="0">
              <a:off x="0" y="0"/>
              <a:ext cx="689670" cy="651188"/>
            </a:xfrm>
            <a:custGeom>
              <a:avLst/>
              <a:gdLst/>
              <a:ahLst/>
              <a:cxnLst/>
              <a:rect r="r" b="b" t="t" l="l"/>
              <a:pathLst>
                <a:path h="651188" w="689670">
                  <a:moveTo>
                    <a:pt x="344835" y="0"/>
                  </a:moveTo>
                  <a:cubicBezTo>
                    <a:pt x="154388" y="0"/>
                    <a:pt x="0" y="145773"/>
                    <a:pt x="0" y="325594"/>
                  </a:cubicBezTo>
                  <a:cubicBezTo>
                    <a:pt x="0" y="505414"/>
                    <a:pt x="154388" y="651188"/>
                    <a:pt x="344835" y="651188"/>
                  </a:cubicBezTo>
                  <a:cubicBezTo>
                    <a:pt x="535282" y="651188"/>
                    <a:pt x="689670" y="505414"/>
                    <a:pt x="689670" y="325594"/>
                  </a:cubicBezTo>
                  <a:cubicBezTo>
                    <a:pt x="689670" y="145773"/>
                    <a:pt x="535282" y="0"/>
                    <a:pt x="344835" y="0"/>
                  </a:cubicBezTo>
                  <a:close/>
                </a:path>
              </a:pathLst>
            </a:custGeom>
            <a:solidFill>
              <a:srgbClr val="F9D1C6"/>
            </a:solidFill>
          </p:spPr>
        </p:sp>
        <p:sp>
          <p:nvSpPr>
            <p:cNvPr name="TextBox 34" id="34"/>
            <p:cNvSpPr txBox="true"/>
            <p:nvPr/>
          </p:nvSpPr>
          <p:spPr>
            <a:xfrm>
              <a:off x="64657" y="80099"/>
              <a:ext cx="560357" cy="510040"/>
            </a:xfrm>
            <a:prstGeom prst="rect">
              <a:avLst/>
            </a:prstGeom>
          </p:spPr>
          <p:txBody>
            <a:bodyPr anchor="ctr" rtlCol="false" tIns="29090" lIns="29090" bIns="29090" rIns="29090"/>
            <a:lstStyle/>
            <a:p>
              <a:pPr algn="ctr">
                <a:lnSpc>
                  <a:spcPts val="1950"/>
                </a:lnSpc>
              </a:pPr>
            </a:p>
          </p:txBody>
        </p:sp>
      </p:grpSp>
      <p:sp>
        <p:nvSpPr>
          <p:cNvPr name="TextBox 35" id="35"/>
          <p:cNvSpPr txBox="true"/>
          <p:nvPr/>
        </p:nvSpPr>
        <p:spPr>
          <a:xfrm rot="0">
            <a:off x="13157331" y="2908803"/>
            <a:ext cx="2141685" cy="550799"/>
          </a:xfrm>
          <a:prstGeom prst="rect">
            <a:avLst/>
          </a:prstGeom>
        </p:spPr>
        <p:txBody>
          <a:bodyPr anchor="t" rtlCol="false" tIns="0" lIns="0" bIns="0" rIns="0">
            <a:spAutoFit/>
          </a:bodyPr>
          <a:lstStyle/>
          <a:p>
            <a:pPr algn="ctr" marL="0" indent="0" lvl="0">
              <a:lnSpc>
                <a:spcPts val="4108"/>
              </a:lnSpc>
              <a:spcBef>
                <a:spcPct val="0"/>
              </a:spcBef>
            </a:pPr>
            <a:r>
              <a:rPr lang="en-US" sz="2600" spc="572">
                <a:solidFill>
                  <a:srgbClr val="B17767"/>
                </a:solidFill>
                <a:latin typeface="Jua"/>
                <a:ea typeface="Jua"/>
                <a:cs typeface="Jua"/>
                <a:sym typeface="Jua"/>
              </a:rPr>
              <a:t>주요기능</a:t>
            </a:r>
          </a:p>
        </p:txBody>
      </p:sp>
      <p:sp>
        <p:nvSpPr>
          <p:cNvPr name="TextBox 36" id="36"/>
          <p:cNvSpPr txBox="true"/>
          <p:nvPr/>
        </p:nvSpPr>
        <p:spPr>
          <a:xfrm rot="0">
            <a:off x="12444285" y="3339599"/>
            <a:ext cx="3567777" cy="3810000"/>
          </a:xfrm>
          <a:prstGeom prst="rect">
            <a:avLst/>
          </a:prstGeom>
        </p:spPr>
        <p:txBody>
          <a:bodyPr anchor="t" rtlCol="false" tIns="0" lIns="0" bIns="0" rIns="0">
            <a:spAutoFit/>
          </a:bodyPr>
          <a:lstStyle/>
          <a:p>
            <a:pPr algn="l">
              <a:lnSpc>
                <a:spcPts val="3000"/>
              </a:lnSpc>
            </a:pP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놀이터예약</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봉사활동예약</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입양상담채팅</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회원관리</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배너관리</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시간대관리</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휴무일관리</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게시판(공지, 질문, 이미지)</a:t>
            </a:r>
          </a:p>
          <a:p>
            <a:pPr algn="l" marL="431801" indent="-215900" lvl="1">
              <a:lnSpc>
                <a:spcPts val="3000"/>
              </a:lnSpc>
              <a:buFont typeface="Arial"/>
              <a:buChar char="•"/>
            </a:pPr>
            <a:r>
              <a:rPr lang="en-US" sz="2000" spc="38">
                <a:solidFill>
                  <a:srgbClr val="515151"/>
                </a:solidFill>
                <a:latin typeface="TDTD구름고딕"/>
                <a:ea typeface="TDTD구름고딕"/>
                <a:cs typeface="TDTD구름고딕"/>
                <a:sym typeface="TDTD구름고딕"/>
              </a:rPr>
              <a:t>예약상태 알림</a:t>
            </a:r>
          </a:p>
        </p:txBody>
      </p:sp>
      <p:sp>
        <p:nvSpPr>
          <p:cNvPr name="Freeform 37" id="37"/>
          <p:cNvSpPr/>
          <p:nvPr/>
        </p:nvSpPr>
        <p:spPr>
          <a:xfrm flipH="false" flipV="false" rot="0">
            <a:off x="15884576" y="6873432"/>
            <a:ext cx="2749448" cy="1680396"/>
          </a:xfrm>
          <a:custGeom>
            <a:avLst/>
            <a:gdLst/>
            <a:ahLst/>
            <a:cxnLst/>
            <a:rect r="r" b="b" t="t" l="l"/>
            <a:pathLst>
              <a:path h="1680396" w="2749448">
                <a:moveTo>
                  <a:pt x="0" y="0"/>
                </a:moveTo>
                <a:lnTo>
                  <a:pt x="2749448" y="0"/>
                </a:lnTo>
                <a:lnTo>
                  <a:pt x="2749448" y="1680396"/>
                </a:lnTo>
                <a:lnTo>
                  <a:pt x="0" y="1680396"/>
                </a:lnTo>
                <a:lnTo>
                  <a:pt x="0" y="0"/>
                </a:lnTo>
                <a:close/>
              </a:path>
            </a:pathLst>
          </a:custGeom>
          <a:blipFill>
            <a:blip r:embed="rId4"/>
            <a:stretch>
              <a:fillRect l="0" t="0" r="0" b="0"/>
            </a:stretch>
          </a:blipFill>
        </p:spPr>
      </p:sp>
      <p:sp>
        <p:nvSpPr>
          <p:cNvPr name="Freeform 38" id="38"/>
          <p:cNvSpPr/>
          <p:nvPr/>
        </p:nvSpPr>
        <p:spPr>
          <a:xfrm flipH="false" flipV="false" rot="0">
            <a:off x="14984380" y="6873432"/>
            <a:ext cx="2501243" cy="2742446"/>
          </a:xfrm>
          <a:custGeom>
            <a:avLst/>
            <a:gdLst/>
            <a:ahLst/>
            <a:cxnLst/>
            <a:rect r="r" b="b" t="t" l="l"/>
            <a:pathLst>
              <a:path h="2742446" w="2501243">
                <a:moveTo>
                  <a:pt x="0" y="0"/>
                </a:moveTo>
                <a:lnTo>
                  <a:pt x="2501242" y="0"/>
                </a:lnTo>
                <a:lnTo>
                  <a:pt x="2501242" y="2742446"/>
                </a:lnTo>
                <a:lnTo>
                  <a:pt x="0" y="27424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0" id="40"/>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1" id="41"/>
          <p:cNvSpPr txBox="true"/>
          <p:nvPr/>
        </p:nvSpPr>
        <p:spPr>
          <a:xfrm rot="0">
            <a:off x="3573854" y="1066800"/>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프로젝트 개요</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3922" y="3112024"/>
            <a:ext cx="3063982" cy="1431715"/>
          </a:xfrm>
          <a:custGeom>
            <a:avLst/>
            <a:gdLst/>
            <a:ahLst/>
            <a:cxnLst/>
            <a:rect r="r" b="b" t="t" l="l"/>
            <a:pathLst>
              <a:path h="1431715" w="3063982">
                <a:moveTo>
                  <a:pt x="0" y="0"/>
                </a:moveTo>
                <a:lnTo>
                  <a:pt x="3063981" y="0"/>
                </a:lnTo>
                <a:lnTo>
                  <a:pt x="3063981"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11551" y="1839865"/>
            <a:ext cx="4804391" cy="1272159"/>
          </a:xfrm>
          <a:prstGeom prst="rect">
            <a:avLst/>
          </a:prstGeom>
        </p:spPr>
        <p:txBody>
          <a:bodyPr anchor="t" rtlCol="false" tIns="0" lIns="0" bIns="0" rIns="0">
            <a:spAutoFit/>
          </a:bodyPr>
          <a:lstStyle/>
          <a:p>
            <a:pPr algn="ctr">
              <a:lnSpc>
                <a:spcPts val="9767"/>
              </a:lnSpc>
            </a:pPr>
            <a:r>
              <a:rPr lang="en-US" b="true" sz="8799" spc="483">
                <a:solidFill>
                  <a:srgbClr val="84604E"/>
                </a:solidFill>
                <a:latin typeface="경기천년제목 Bold"/>
                <a:ea typeface="경기천년제목 Bold"/>
                <a:cs typeface="경기천년제목 Bold"/>
                <a:sym typeface="경기천년제목 Bold"/>
              </a:rPr>
              <a:t>소감</a:t>
            </a:r>
          </a:p>
        </p:txBody>
      </p:sp>
      <p:grpSp>
        <p:nvGrpSpPr>
          <p:cNvPr name="Group 5" id="5"/>
          <p:cNvGrpSpPr/>
          <p:nvPr/>
        </p:nvGrpSpPr>
        <p:grpSpPr>
          <a:xfrm rot="0">
            <a:off x="6677942" y="1466636"/>
            <a:ext cx="5238750" cy="3318116"/>
            <a:chOff x="0" y="0"/>
            <a:chExt cx="1175220" cy="744360"/>
          </a:xfrm>
        </p:grpSpPr>
        <p:sp>
          <p:nvSpPr>
            <p:cNvPr name="Freeform 6" id="6"/>
            <p:cNvSpPr/>
            <p:nvPr/>
          </p:nvSpPr>
          <p:spPr>
            <a:xfrm flipH="false" flipV="false" rot="0">
              <a:off x="0" y="0"/>
              <a:ext cx="1175220" cy="744360"/>
            </a:xfrm>
            <a:custGeom>
              <a:avLst/>
              <a:gdLst/>
              <a:ahLst/>
              <a:cxnLst/>
              <a:rect r="r" b="b" t="t" l="l"/>
              <a:pathLst>
                <a:path h="744360" w="1175220">
                  <a:moveTo>
                    <a:pt x="75369" y="0"/>
                  </a:moveTo>
                  <a:lnTo>
                    <a:pt x="1099851" y="0"/>
                  </a:lnTo>
                  <a:cubicBezTo>
                    <a:pt x="1119840" y="0"/>
                    <a:pt x="1139011" y="7941"/>
                    <a:pt x="1153145" y="22075"/>
                  </a:cubicBezTo>
                  <a:cubicBezTo>
                    <a:pt x="1167279" y="36209"/>
                    <a:pt x="1175220" y="55380"/>
                    <a:pt x="1175220" y="75369"/>
                  </a:cubicBezTo>
                  <a:lnTo>
                    <a:pt x="1175220" y="668991"/>
                  </a:lnTo>
                  <a:cubicBezTo>
                    <a:pt x="1175220" y="688980"/>
                    <a:pt x="1167279" y="708151"/>
                    <a:pt x="1153145" y="722285"/>
                  </a:cubicBezTo>
                  <a:cubicBezTo>
                    <a:pt x="1139011" y="736419"/>
                    <a:pt x="1119840" y="744360"/>
                    <a:pt x="1099851" y="744360"/>
                  </a:cubicBezTo>
                  <a:lnTo>
                    <a:pt x="75369" y="744360"/>
                  </a:lnTo>
                  <a:cubicBezTo>
                    <a:pt x="55380" y="744360"/>
                    <a:pt x="36209" y="736419"/>
                    <a:pt x="22075" y="722285"/>
                  </a:cubicBezTo>
                  <a:cubicBezTo>
                    <a:pt x="7941" y="708151"/>
                    <a:pt x="0" y="688980"/>
                    <a:pt x="0" y="668991"/>
                  </a:cubicBezTo>
                  <a:lnTo>
                    <a:pt x="0" y="75369"/>
                  </a:lnTo>
                  <a:cubicBezTo>
                    <a:pt x="0" y="55380"/>
                    <a:pt x="7941" y="36209"/>
                    <a:pt x="22075" y="22075"/>
                  </a:cubicBezTo>
                  <a:cubicBezTo>
                    <a:pt x="36209" y="7941"/>
                    <a:pt x="55380" y="0"/>
                    <a:pt x="75369" y="0"/>
                  </a:cubicBezTo>
                  <a:close/>
                </a:path>
              </a:pathLst>
            </a:custGeom>
            <a:solidFill>
              <a:srgbClr val="FFFFFF"/>
            </a:solidFill>
            <a:ln w="28575" cap="rnd">
              <a:solidFill>
                <a:srgbClr val="748561"/>
              </a:solidFill>
              <a:prstDash val="sysDot"/>
              <a:round/>
            </a:ln>
          </p:spPr>
        </p:sp>
        <p:sp>
          <p:nvSpPr>
            <p:cNvPr name="TextBox 7" id="7"/>
            <p:cNvSpPr txBox="true"/>
            <p:nvPr/>
          </p:nvSpPr>
          <p:spPr>
            <a:xfrm>
              <a:off x="0" y="-152400"/>
              <a:ext cx="1175220" cy="896760"/>
            </a:xfrm>
            <a:prstGeom prst="rect">
              <a:avLst/>
            </a:prstGeom>
          </p:spPr>
          <p:txBody>
            <a:bodyPr anchor="ctr" rtlCol="false" tIns="50800" lIns="50800" bIns="50800" rIns="50800"/>
            <a:lstStyle/>
            <a:p>
              <a:pPr algn="ctr">
                <a:lnSpc>
                  <a:spcPts val="3864"/>
                </a:lnSpc>
              </a:pPr>
            </a:p>
          </p:txBody>
        </p:sp>
      </p:grpSp>
      <p:grpSp>
        <p:nvGrpSpPr>
          <p:cNvPr name="Group 8" id="8"/>
          <p:cNvGrpSpPr/>
          <p:nvPr/>
        </p:nvGrpSpPr>
        <p:grpSpPr>
          <a:xfrm rot="0">
            <a:off x="12101667" y="1466636"/>
            <a:ext cx="5238750" cy="3318116"/>
            <a:chOff x="0" y="0"/>
            <a:chExt cx="1175220" cy="744360"/>
          </a:xfrm>
        </p:grpSpPr>
        <p:sp>
          <p:nvSpPr>
            <p:cNvPr name="Freeform 9" id="9"/>
            <p:cNvSpPr/>
            <p:nvPr/>
          </p:nvSpPr>
          <p:spPr>
            <a:xfrm flipH="false" flipV="false" rot="0">
              <a:off x="0" y="0"/>
              <a:ext cx="1175220" cy="744360"/>
            </a:xfrm>
            <a:custGeom>
              <a:avLst/>
              <a:gdLst/>
              <a:ahLst/>
              <a:cxnLst/>
              <a:rect r="r" b="b" t="t" l="l"/>
              <a:pathLst>
                <a:path h="744360" w="1175220">
                  <a:moveTo>
                    <a:pt x="75369" y="0"/>
                  </a:moveTo>
                  <a:lnTo>
                    <a:pt x="1099851" y="0"/>
                  </a:lnTo>
                  <a:cubicBezTo>
                    <a:pt x="1119840" y="0"/>
                    <a:pt x="1139011" y="7941"/>
                    <a:pt x="1153145" y="22075"/>
                  </a:cubicBezTo>
                  <a:cubicBezTo>
                    <a:pt x="1167279" y="36209"/>
                    <a:pt x="1175220" y="55380"/>
                    <a:pt x="1175220" y="75369"/>
                  </a:cubicBezTo>
                  <a:lnTo>
                    <a:pt x="1175220" y="668991"/>
                  </a:lnTo>
                  <a:cubicBezTo>
                    <a:pt x="1175220" y="688980"/>
                    <a:pt x="1167279" y="708151"/>
                    <a:pt x="1153145" y="722285"/>
                  </a:cubicBezTo>
                  <a:cubicBezTo>
                    <a:pt x="1139011" y="736419"/>
                    <a:pt x="1119840" y="744360"/>
                    <a:pt x="1099851" y="744360"/>
                  </a:cubicBezTo>
                  <a:lnTo>
                    <a:pt x="75369" y="744360"/>
                  </a:lnTo>
                  <a:cubicBezTo>
                    <a:pt x="55380" y="744360"/>
                    <a:pt x="36209" y="736419"/>
                    <a:pt x="22075" y="722285"/>
                  </a:cubicBezTo>
                  <a:cubicBezTo>
                    <a:pt x="7941" y="708151"/>
                    <a:pt x="0" y="688980"/>
                    <a:pt x="0" y="668991"/>
                  </a:cubicBezTo>
                  <a:lnTo>
                    <a:pt x="0" y="75369"/>
                  </a:lnTo>
                  <a:cubicBezTo>
                    <a:pt x="0" y="55380"/>
                    <a:pt x="7941" y="36209"/>
                    <a:pt x="22075" y="22075"/>
                  </a:cubicBezTo>
                  <a:cubicBezTo>
                    <a:pt x="36209" y="7941"/>
                    <a:pt x="55380" y="0"/>
                    <a:pt x="75369" y="0"/>
                  </a:cubicBezTo>
                  <a:close/>
                </a:path>
              </a:pathLst>
            </a:custGeom>
            <a:solidFill>
              <a:srgbClr val="FFFFFF"/>
            </a:solidFill>
            <a:ln w="28575" cap="rnd">
              <a:solidFill>
                <a:srgbClr val="68878E"/>
              </a:solidFill>
              <a:prstDash val="sysDot"/>
              <a:round/>
            </a:ln>
          </p:spPr>
        </p:sp>
        <p:sp>
          <p:nvSpPr>
            <p:cNvPr name="TextBox 10" id="10"/>
            <p:cNvSpPr txBox="true"/>
            <p:nvPr/>
          </p:nvSpPr>
          <p:spPr>
            <a:xfrm>
              <a:off x="0" y="-152400"/>
              <a:ext cx="1175220" cy="896760"/>
            </a:xfrm>
            <a:prstGeom prst="rect">
              <a:avLst/>
            </a:prstGeom>
          </p:spPr>
          <p:txBody>
            <a:bodyPr anchor="ctr" rtlCol="false" tIns="50800" lIns="50800" bIns="50800" rIns="50800"/>
            <a:lstStyle/>
            <a:p>
              <a:pPr algn="ctr">
                <a:lnSpc>
                  <a:spcPts val="3864"/>
                </a:lnSpc>
              </a:pPr>
            </a:p>
          </p:txBody>
        </p:sp>
      </p:grpSp>
      <p:grpSp>
        <p:nvGrpSpPr>
          <p:cNvPr name="Group 11" id="11"/>
          <p:cNvGrpSpPr/>
          <p:nvPr/>
        </p:nvGrpSpPr>
        <p:grpSpPr>
          <a:xfrm rot="0">
            <a:off x="6677942" y="6054572"/>
            <a:ext cx="5238750" cy="3318116"/>
            <a:chOff x="0" y="0"/>
            <a:chExt cx="1175220" cy="744360"/>
          </a:xfrm>
        </p:grpSpPr>
        <p:sp>
          <p:nvSpPr>
            <p:cNvPr name="Freeform 12" id="12"/>
            <p:cNvSpPr/>
            <p:nvPr/>
          </p:nvSpPr>
          <p:spPr>
            <a:xfrm flipH="false" flipV="false" rot="0">
              <a:off x="0" y="0"/>
              <a:ext cx="1175220" cy="744360"/>
            </a:xfrm>
            <a:custGeom>
              <a:avLst/>
              <a:gdLst/>
              <a:ahLst/>
              <a:cxnLst/>
              <a:rect r="r" b="b" t="t" l="l"/>
              <a:pathLst>
                <a:path h="744360" w="1175220">
                  <a:moveTo>
                    <a:pt x="75369" y="0"/>
                  </a:moveTo>
                  <a:lnTo>
                    <a:pt x="1099851" y="0"/>
                  </a:lnTo>
                  <a:cubicBezTo>
                    <a:pt x="1119840" y="0"/>
                    <a:pt x="1139011" y="7941"/>
                    <a:pt x="1153145" y="22075"/>
                  </a:cubicBezTo>
                  <a:cubicBezTo>
                    <a:pt x="1167279" y="36209"/>
                    <a:pt x="1175220" y="55380"/>
                    <a:pt x="1175220" y="75369"/>
                  </a:cubicBezTo>
                  <a:lnTo>
                    <a:pt x="1175220" y="668991"/>
                  </a:lnTo>
                  <a:cubicBezTo>
                    <a:pt x="1175220" y="688980"/>
                    <a:pt x="1167279" y="708151"/>
                    <a:pt x="1153145" y="722285"/>
                  </a:cubicBezTo>
                  <a:cubicBezTo>
                    <a:pt x="1139011" y="736419"/>
                    <a:pt x="1119840" y="744360"/>
                    <a:pt x="1099851" y="744360"/>
                  </a:cubicBezTo>
                  <a:lnTo>
                    <a:pt x="75369" y="744360"/>
                  </a:lnTo>
                  <a:cubicBezTo>
                    <a:pt x="55380" y="744360"/>
                    <a:pt x="36209" y="736419"/>
                    <a:pt x="22075" y="722285"/>
                  </a:cubicBezTo>
                  <a:cubicBezTo>
                    <a:pt x="7941" y="708151"/>
                    <a:pt x="0" y="688980"/>
                    <a:pt x="0" y="668991"/>
                  </a:cubicBezTo>
                  <a:lnTo>
                    <a:pt x="0" y="75369"/>
                  </a:lnTo>
                  <a:cubicBezTo>
                    <a:pt x="0" y="55380"/>
                    <a:pt x="7941" y="36209"/>
                    <a:pt x="22075" y="22075"/>
                  </a:cubicBezTo>
                  <a:cubicBezTo>
                    <a:pt x="36209" y="7941"/>
                    <a:pt x="55380" y="0"/>
                    <a:pt x="75369" y="0"/>
                  </a:cubicBezTo>
                  <a:close/>
                </a:path>
              </a:pathLst>
            </a:custGeom>
            <a:solidFill>
              <a:srgbClr val="FFFFFF"/>
            </a:solidFill>
            <a:ln w="28575" cap="rnd">
              <a:solidFill>
                <a:srgbClr val="AC7B6E"/>
              </a:solidFill>
              <a:prstDash val="sysDot"/>
              <a:round/>
            </a:ln>
          </p:spPr>
        </p:sp>
        <p:sp>
          <p:nvSpPr>
            <p:cNvPr name="TextBox 13" id="13"/>
            <p:cNvSpPr txBox="true"/>
            <p:nvPr/>
          </p:nvSpPr>
          <p:spPr>
            <a:xfrm>
              <a:off x="0" y="-152400"/>
              <a:ext cx="1175220" cy="896760"/>
            </a:xfrm>
            <a:prstGeom prst="rect">
              <a:avLst/>
            </a:prstGeom>
          </p:spPr>
          <p:txBody>
            <a:bodyPr anchor="ctr" rtlCol="false" tIns="50800" lIns="50800" bIns="50800" rIns="50800"/>
            <a:lstStyle/>
            <a:p>
              <a:pPr algn="ctr">
                <a:lnSpc>
                  <a:spcPts val="3864"/>
                </a:lnSpc>
              </a:pPr>
            </a:p>
          </p:txBody>
        </p:sp>
      </p:grpSp>
      <p:grpSp>
        <p:nvGrpSpPr>
          <p:cNvPr name="Group 14" id="14"/>
          <p:cNvGrpSpPr/>
          <p:nvPr/>
        </p:nvGrpSpPr>
        <p:grpSpPr>
          <a:xfrm rot="0">
            <a:off x="12101667" y="6054572"/>
            <a:ext cx="5238750" cy="3318116"/>
            <a:chOff x="0" y="0"/>
            <a:chExt cx="1175220" cy="744360"/>
          </a:xfrm>
        </p:grpSpPr>
        <p:sp>
          <p:nvSpPr>
            <p:cNvPr name="Freeform 15" id="15"/>
            <p:cNvSpPr/>
            <p:nvPr/>
          </p:nvSpPr>
          <p:spPr>
            <a:xfrm flipH="false" flipV="false" rot="0">
              <a:off x="0" y="0"/>
              <a:ext cx="1175220" cy="744360"/>
            </a:xfrm>
            <a:custGeom>
              <a:avLst/>
              <a:gdLst/>
              <a:ahLst/>
              <a:cxnLst/>
              <a:rect r="r" b="b" t="t" l="l"/>
              <a:pathLst>
                <a:path h="744360" w="1175220">
                  <a:moveTo>
                    <a:pt x="75369" y="0"/>
                  </a:moveTo>
                  <a:lnTo>
                    <a:pt x="1099851" y="0"/>
                  </a:lnTo>
                  <a:cubicBezTo>
                    <a:pt x="1119840" y="0"/>
                    <a:pt x="1139011" y="7941"/>
                    <a:pt x="1153145" y="22075"/>
                  </a:cubicBezTo>
                  <a:cubicBezTo>
                    <a:pt x="1167279" y="36209"/>
                    <a:pt x="1175220" y="55380"/>
                    <a:pt x="1175220" y="75369"/>
                  </a:cubicBezTo>
                  <a:lnTo>
                    <a:pt x="1175220" y="668991"/>
                  </a:lnTo>
                  <a:cubicBezTo>
                    <a:pt x="1175220" y="688980"/>
                    <a:pt x="1167279" y="708151"/>
                    <a:pt x="1153145" y="722285"/>
                  </a:cubicBezTo>
                  <a:cubicBezTo>
                    <a:pt x="1139011" y="736419"/>
                    <a:pt x="1119840" y="744360"/>
                    <a:pt x="1099851" y="744360"/>
                  </a:cubicBezTo>
                  <a:lnTo>
                    <a:pt x="75369" y="744360"/>
                  </a:lnTo>
                  <a:cubicBezTo>
                    <a:pt x="55380" y="744360"/>
                    <a:pt x="36209" y="736419"/>
                    <a:pt x="22075" y="722285"/>
                  </a:cubicBezTo>
                  <a:cubicBezTo>
                    <a:pt x="7941" y="708151"/>
                    <a:pt x="0" y="688980"/>
                    <a:pt x="0" y="668991"/>
                  </a:cubicBezTo>
                  <a:lnTo>
                    <a:pt x="0" y="75369"/>
                  </a:lnTo>
                  <a:cubicBezTo>
                    <a:pt x="0" y="55380"/>
                    <a:pt x="7941" y="36209"/>
                    <a:pt x="22075" y="22075"/>
                  </a:cubicBezTo>
                  <a:cubicBezTo>
                    <a:pt x="36209" y="7941"/>
                    <a:pt x="55380" y="0"/>
                    <a:pt x="75369" y="0"/>
                  </a:cubicBezTo>
                  <a:close/>
                </a:path>
              </a:pathLst>
            </a:custGeom>
            <a:solidFill>
              <a:srgbClr val="FFFFFF"/>
            </a:solidFill>
            <a:ln w="28575" cap="rnd">
              <a:solidFill>
                <a:srgbClr val="F8C77C"/>
              </a:solidFill>
              <a:prstDash val="sysDot"/>
              <a:round/>
            </a:ln>
          </p:spPr>
        </p:sp>
        <p:sp>
          <p:nvSpPr>
            <p:cNvPr name="TextBox 16" id="16"/>
            <p:cNvSpPr txBox="true"/>
            <p:nvPr/>
          </p:nvSpPr>
          <p:spPr>
            <a:xfrm>
              <a:off x="0" y="-85725"/>
              <a:ext cx="1175220" cy="830085"/>
            </a:xfrm>
            <a:prstGeom prst="rect">
              <a:avLst/>
            </a:prstGeom>
          </p:spPr>
          <p:txBody>
            <a:bodyPr anchor="ctr" rtlCol="false" tIns="165100" lIns="165100" bIns="165100" rIns="165100"/>
            <a:lstStyle/>
            <a:p>
              <a:pPr algn="just">
                <a:lnSpc>
                  <a:spcPts val="3059"/>
                </a:lnSpc>
              </a:pPr>
              <a:r>
                <a:rPr lang="en-US" sz="1900" spc="36">
                  <a:solidFill>
                    <a:srgbClr val="000000"/>
                  </a:solidFill>
                  <a:latin typeface="TDTD구름고딕"/>
                  <a:ea typeface="TDTD구름고딕"/>
                  <a:cs typeface="TDTD구름고딕"/>
                  <a:sym typeface="TDTD구름고딕"/>
                </a:rPr>
                <a:t>프로젝트를 진행하면서 그동안 배운 이론들을 실제로 어떻게 활용할 수 있는지 확실히 이해할 수 있었습니다. 과정 중간에 DB 구성 문제로 예상치 못한 어려움이 있었지만, 다양한 해결 방법을 적용하며 극복할 수 있었습니다. 이를 통해 기본이 되는 DB 설계의 중요성을 깨닫게 되었고, 새로운 문제가 발생했을 때 효과적으로 대처하는 방법도 배울 수 있었습니다. 함께한 모든 분들께 감사드립니다.</a:t>
              </a:r>
            </a:p>
          </p:txBody>
        </p:sp>
      </p:grpSp>
      <p:grpSp>
        <p:nvGrpSpPr>
          <p:cNvPr name="Group 17" id="17"/>
          <p:cNvGrpSpPr/>
          <p:nvPr/>
        </p:nvGrpSpPr>
        <p:grpSpPr>
          <a:xfrm rot="0">
            <a:off x="7819426" y="751321"/>
            <a:ext cx="2955782" cy="1064514"/>
            <a:chOff x="0" y="0"/>
            <a:chExt cx="3941043" cy="1419352"/>
          </a:xfrm>
        </p:grpSpPr>
        <p:grpSp>
          <p:nvGrpSpPr>
            <p:cNvPr name="Group 18" id="18"/>
            <p:cNvGrpSpPr/>
            <p:nvPr/>
          </p:nvGrpSpPr>
          <p:grpSpPr>
            <a:xfrm rot="0">
              <a:off x="0" y="0"/>
              <a:ext cx="1419352" cy="14193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ED0"/>
              </a:solidFill>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21" id="21"/>
            <p:cNvGrpSpPr/>
            <p:nvPr/>
          </p:nvGrpSpPr>
          <p:grpSpPr>
            <a:xfrm rot="0">
              <a:off x="840564" y="0"/>
              <a:ext cx="1419352" cy="14193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ED0"/>
              </a:solidFill>
            </p:spPr>
          </p:sp>
          <p:sp>
            <p:nvSpPr>
              <p:cNvPr name="TextBox 23" id="23"/>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24" id="24"/>
            <p:cNvGrpSpPr/>
            <p:nvPr/>
          </p:nvGrpSpPr>
          <p:grpSpPr>
            <a:xfrm rot="0">
              <a:off x="1681127" y="0"/>
              <a:ext cx="1419352" cy="14193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ED0"/>
              </a:solidFill>
            </p:spPr>
          </p:sp>
          <p:sp>
            <p:nvSpPr>
              <p:cNvPr name="TextBox 26" id="26"/>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27" id="27"/>
            <p:cNvGrpSpPr/>
            <p:nvPr/>
          </p:nvGrpSpPr>
          <p:grpSpPr>
            <a:xfrm rot="0">
              <a:off x="2521691" y="0"/>
              <a:ext cx="1419352" cy="141935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ED0"/>
              </a:solidFill>
            </p:spPr>
          </p:sp>
          <p:sp>
            <p:nvSpPr>
              <p:cNvPr name="TextBox 29" id="29"/>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sp>
          <p:nvSpPr>
            <p:cNvPr name="TextBox 30" id="30"/>
            <p:cNvSpPr txBox="true"/>
            <p:nvPr/>
          </p:nvSpPr>
          <p:spPr>
            <a:xfrm rot="0">
              <a:off x="0" y="24413"/>
              <a:ext cx="3941043" cy="1170465"/>
            </a:xfrm>
            <a:prstGeom prst="rect">
              <a:avLst/>
            </a:prstGeom>
          </p:spPr>
          <p:txBody>
            <a:bodyPr anchor="t" rtlCol="false" tIns="0" lIns="0" bIns="0" rIns="0">
              <a:spAutoFit/>
            </a:bodyPr>
            <a:lstStyle/>
            <a:p>
              <a:pPr algn="ctr" marL="0" indent="0" lvl="0">
                <a:lnSpc>
                  <a:spcPts val="7043"/>
                </a:lnSpc>
                <a:spcBef>
                  <a:spcPct val="0"/>
                </a:spcBef>
              </a:pPr>
              <a:r>
                <a:rPr lang="en-US" sz="4458" spc="84">
                  <a:solidFill>
                    <a:srgbClr val="748561"/>
                  </a:solidFill>
                  <a:latin typeface="Jua"/>
                  <a:ea typeface="Jua"/>
                  <a:cs typeface="Jua"/>
                  <a:sym typeface="Jua"/>
                </a:rPr>
                <a:t>안형주</a:t>
              </a:r>
            </a:p>
          </p:txBody>
        </p:sp>
      </p:grpSp>
      <p:grpSp>
        <p:nvGrpSpPr>
          <p:cNvPr name="Group 31" id="31"/>
          <p:cNvGrpSpPr/>
          <p:nvPr/>
        </p:nvGrpSpPr>
        <p:grpSpPr>
          <a:xfrm rot="0">
            <a:off x="13243151" y="5334000"/>
            <a:ext cx="2955782" cy="1064514"/>
            <a:chOff x="0" y="0"/>
            <a:chExt cx="3941043" cy="1419352"/>
          </a:xfrm>
        </p:grpSpPr>
        <p:grpSp>
          <p:nvGrpSpPr>
            <p:cNvPr name="Group 32" id="32"/>
            <p:cNvGrpSpPr/>
            <p:nvPr/>
          </p:nvGrpSpPr>
          <p:grpSpPr>
            <a:xfrm rot="0">
              <a:off x="0" y="0"/>
              <a:ext cx="1419352" cy="141935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B5"/>
              </a:solidFill>
            </p:spPr>
          </p:sp>
          <p:sp>
            <p:nvSpPr>
              <p:cNvPr name="TextBox 34" id="34"/>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35" id="35"/>
            <p:cNvGrpSpPr/>
            <p:nvPr/>
          </p:nvGrpSpPr>
          <p:grpSpPr>
            <a:xfrm rot="0">
              <a:off x="840564" y="0"/>
              <a:ext cx="1419352" cy="141935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B5"/>
              </a:solidFill>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38" id="38"/>
            <p:cNvGrpSpPr/>
            <p:nvPr/>
          </p:nvGrpSpPr>
          <p:grpSpPr>
            <a:xfrm rot="0">
              <a:off x="1681127" y="0"/>
              <a:ext cx="1419352" cy="141935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B5"/>
              </a:solidFill>
            </p:spPr>
          </p:sp>
          <p:sp>
            <p:nvSpPr>
              <p:cNvPr name="TextBox 40" id="40"/>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41" id="41"/>
            <p:cNvGrpSpPr/>
            <p:nvPr/>
          </p:nvGrpSpPr>
          <p:grpSpPr>
            <a:xfrm rot="0">
              <a:off x="2521691" y="0"/>
              <a:ext cx="1419352" cy="141935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B5"/>
              </a:solidFill>
            </p:spPr>
          </p:sp>
          <p:sp>
            <p:nvSpPr>
              <p:cNvPr name="TextBox 43" id="43"/>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sp>
          <p:nvSpPr>
            <p:cNvPr name="TextBox 44" id="44"/>
            <p:cNvSpPr txBox="true"/>
            <p:nvPr/>
          </p:nvSpPr>
          <p:spPr>
            <a:xfrm rot="0">
              <a:off x="0" y="56561"/>
              <a:ext cx="3941043" cy="1170465"/>
            </a:xfrm>
            <a:prstGeom prst="rect">
              <a:avLst/>
            </a:prstGeom>
          </p:spPr>
          <p:txBody>
            <a:bodyPr anchor="t" rtlCol="false" tIns="0" lIns="0" bIns="0" rIns="0">
              <a:spAutoFit/>
            </a:bodyPr>
            <a:lstStyle/>
            <a:p>
              <a:pPr algn="ctr" marL="0" indent="0" lvl="0">
                <a:lnSpc>
                  <a:spcPts val="7043"/>
                </a:lnSpc>
                <a:spcBef>
                  <a:spcPct val="0"/>
                </a:spcBef>
              </a:pPr>
              <a:r>
                <a:rPr lang="en-US" sz="4458" spc="84">
                  <a:solidFill>
                    <a:srgbClr val="C98C60"/>
                  </a:solidFill>
                  <a:latin typeface="Jua"/>
                  <a:ea typeface="Jua"/>
                  <a:cs typeface="Jua"/>
                  <a:sym typeface="Jua"/>
                </a:rPr>
                <a:t>유승주</a:t>
              </a:r>
            </a:p>
          </p:txBody>
        </p:sp>
      </p:grpSp>
      <p:grpSp>
        <p:nvGrpSpPr>
          <p:cNvPr name="Group 45" id="45"/>
          <p:cNvGrpSpPr/>
          <p:nvPr/>
        </p:nvGrpSpPr>
        <p:grpSpPr>
          <a:xfrm rot="0">
            <a:off x="13243151" y="751321"/>
            <a:ext cx="2955782" cy="1064514"/>
            <a:chOff x="0" y="0"/>
            <a:chExt cx="3941043" cy="1419352"/>
          </a:xfrm>
        </p:grpSpPr>
        <p:grpSp>
          <p:nvGrpSpPr>
            <p:cNvPr name="Group 46" id="46"/>
            <p:cNvGrpSpPr/>
            <p:nvPr/>
          </p:nvGrpSpPr>
          <p:grpSpPr>
            <a:xfrm rot="0">
              <a:off x="0" y="0"/>
              <a:ext cx="1419352" cy="141935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CF3"/>
              </a:solidFill>
            </p:spPr>
          </p:sp>
          <p:sp>
            <p:nvSpPr>
              <p:cNvPr name="TextBox 48" id="48"/>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49" id="49"/>
            <p:cNvGrpSpPr/>
            <p:nvPr/>
          </p:nvGrpSpPr>
          <p:grpSpPr>
            <a:xfrm rot="0">
              <a:off x="840564" y="0"/>
              <a:ext cx="1419352" cy="141935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CF3"/>
              </a:solidFill>
            </p:spPr>
          </p:sp>
          <p:sp>
            <p:nvSpPr>
              <p:cNvPr name="TextBox 51" id="51"/>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52" id="52"/>
            <p:cNvGrpSpPr/>
            <p:nvPr/>
          </p:nvGrpSpPr>
          <p:grpSpPr>
            <a:xfrm rot="0">
              <a:off x="1681127" y="0"/>
              <a:ext cx="1419352" cy="141935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CF3"/>
              </a:solidFill>
            </p:spPr>
          </p:sp>
          <p:sp>
            <p:nvSpPr>
              <p:cNvPr name="TextBox 54" id="54"/>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55" id="55"/>
            <p:cNvGrpSpPr/>
            <p:nvPr/>
          </p:nvGrpSpPr>
          <p:grpSpPr>
            <a:xfrm rot="0">
              <a:off x="2521691" y="0"/>
              <a:ext cx="1419352" cy="1419352"/>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CF3"/>
              </a:solidFill>
            </p:spPr>
          </p:sp>
          <p:sp>
            <p:nvSpPr>
              <p:cNvPr name="TextBox 57" id="57"/>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sp>
          <p:nvSpPr>
            <p:cNvPr name="TextBox 58" id="58"/>
            <p:cNvSpPr txBox="true"/>
            <p:nvPr/>
          </p:nvSpPr>
          <p:spPr>
            <a:xfrm rot="0">
              <a:off x="0" y="11713"/>
              <a:ext cx="3941043" cy="1170465"/>
            </a:xfrm>
            <a:prstGeom prst="rect">
              <a:avLst/>
            </a:prstGeom>
          </p:spPr>
          <p:txBody>
            <a:bodyPr anchor="t" rtlCol="false" tIns="0" lIns="0" bIns="0" rIns="0">
              <a:spAutoFit/>
            </a:bodyPr>
            <a:lstStyle/>
            <a:p>
              <a:pPr algn="ctr" marL="0" indent="0" lvl="0">
                <a:lnSpc>
                  <a:spcPts val="7043"/>
                </a:lnSpc>
                <a:spcBef>
                  <a:spcPct val="0"/>
                </a:spcBef>
              </a:pPr>
              <a:r>
                <a:rPr lang="en-US" sz="4458" spc="84">
                  <a:solidFill>
                    <a:srgbClr val="68878E"/>
                  </a:solidFill>
                  <a:latin typeface="Jua"/>
                  <a:ea typeface="Jua"/>
                  <a:cs typeface="Jua"/>
                  <a:sym typeface="Jua"/>
                </a:rPr>
                <a:t>김강민</a:t>
              </a:r>
            </a:p>
          </p:txBody>
        </p:sp>
      </p:grpSp>
      <p:grpSp>
        <p:nvGrpSpPr>
          <p:cNvPr name="Group 59" id="59"/>
          <p:cNvGrpSpPr/>
          <p:nvPr/>
        </p:nvGrpSpPr>
        <p:grpSpPr>
          <a:xfrm rot="0">
            <a:off x="7819426" y="5334000"/>
            <a:ext cx="2955782" cy="1064514"/>
            <a:chOff x="0" y="0"/>
            <a:chExt cx="3941043" cy="1419352"/>
          </a:xfrm>
        </p:grpSpPr>
        <p:grpSp>
          <p:nvGrpSpPr>
            <p:cNvPr name="Group 60" id="60"/>
            <p:cNvGrpSpPr/>
            <p:nvPr/>
          </p:nvGrpSpPr>
          <p:grpSpPr>
            <a:xfrm rot="0">
              <a:off x="0" y="0"/>
              <a:ext cx="1419352" cy="1419352"/>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C6"/>
              </a:solidFill>
            </p:spPr>
          </p:sp>
          <p:sp>
            <p:nvSpPr>
              <p:cNvPr name="TextBox 62" id="62"/>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63" id="63"/>
            <p:cNvGrpSpPr/>
            <p:nvPr/>
          </p:nvGrpSpPr>
          <p:grpSpPr>
            <a:xfrm rot="0">
              <a:off x="840564" y="0"/>
              <a:ext cx="1419352" cy="1419352"/>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C6"/>
              </a:solidFill>
            </p:spPr>
          </p:sp>
          <p:sp>
            <p:nvSpPr>
              <p:cNvPr name="TextBox 65" id="65"/>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66" id="66"/>
            <p:cNvGrpSpPr/>
            <p:nvPr/>
          </p:nvGrpSpPr>
          <p:grpSpPr>
            <a:xfrm rot="0">
              <a:off x="1681127" y="0"/>
              <a:ext cx="1419352" cy="1419352"/>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C6"/>
              </a:solidFill>
            </p:spPr>
          </p:sp>
          <p:sp>
            <p:nvSpPr>
              <p:cNvPr name="TextBox 68" id="68"/>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grpSp>
          <p:nvGrpSpPr>
            <p:cNvPr name="Group 69" id="69"/>
            <p:cNvGrpSpPr/>
            <p:nvPr/>
          </p:nvGrpSpPr>
          <p:grpSpPr>
            <a:xfrm rot="0">
              <a:off x="2521691" y="0"/>
              <a:ext cx="1419352" cy="1419352"/>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C6"/>
              </a:solidFill>
            </p:spPr>
          </p:sp>
          <p:sp>
            <p:nvSpPr>
              <p:cNvPr name="TextBox 71" id="71"/>
              <p:cNvSpPr txBox="true"/>
              <p:nvPr/>
            </p:nvSpPr>
            <p:spPr>
              <a:xfrm>
                <a:off x="76200" y="95250"/>
                <a:ext cx="660400" cy="641350"/>
              </a:xfrm>
              <a:prstGeom prst="rect">
                <a:avLst/>
              </a:prstGeom>
            </p:spPr>
            <p:txBody>
              <a:bodyPr anchor="ctr" rtlCol="false" tIns="50800" lIns="50800" bIns="50800" rIns="50800"/>
              <a:lstStyle/>
              <a:p>
                <a:pPr algn="ctr">
                  <a:lnSpc>
                    <a:spcPts val="1950"/>
                  </a:lnSpc>
                </a:pPr>
              </a:p>
            </p:txBody>
          </p:sp>
        </p:grpSp>
        <p:sp>
          <p:nvSpPr>
            <p:cNvPr name="TextBox 72" id="72"/>
            <p:cNvSpPr txBox="true"/>
            <p:nvPr/>
          </p:nvSpPr>
          <p:spPr>
            <a:xfrm rot="0">
              <a:off x="0" y="11713"/>
              <a:ext cx="3941043" cy="1170465"/>
            </a:xfrm>
            <a:prstGeom prst="rect">
              <a:avLst/>
            </a:prstGeom>
          </p:spPr>
          <p:txBody>
            <a:bodyPr anchor="t" rtlCol="false" tIns="0" lIns="0" bIns="0" rIns="0">
              <a:spAutoFit/>
            </a:bodyPr>
            <a:lstStyle/>
            <a:p>
              <a:pPr algn="ctr" marL="0" indent="0" lvl="0">
                <a:lnSpc>
                  <a:spcPts val="7043"/>
                </a:lnSpc>
                <a:spcBef>
                  <a:spcPct val="0"/>
                </a:spcBef>
              </a:pPr>
              <a:r>
                <a:rPr lang="en-US" sz="4458" spc="84">
                  <a:solidFill>
                    <a:srgbClr val="AC7B6E"/>
                  </a:solidFill>
                  <a:latin typeface="Jua"/>
                  <a:ea typeface="Jua"/>
                  <a:cs typeface="Jua"/>
                  <a:sym typeface="Jua"/>
                </a:rPr>
                <a:t>이재복</a:t>
              </a:r>
            </a:p>
          </p:txBody>
        </p:sp>
      </p:grpSp>
      <p:sp>
        <p:nvSpPr>
          <p:cNvPr name="TextBox 73" id="73"/>
          <p:cNvSpPr txBox="true"/>
          <p:nvPr/>
        </p:nvSpPr>
        <p:spPr>
          <a:xfrm rot="0">
            <a:off x="6798507" y="1829949"/>
            <a:ext cx="4997620" cy="2536825"/>
          </a:xfrm>
          <a:prstGeom prst="rect">
            <a:avLst/>
          </a:prstGeom>
        </p:spPr>
        <p:txBody>
          <a:bodyPr anchor="t" rtlCol="false" tIns="0" lIns="0" bIns="0" rIns="0">
            <a:spAutoFit/>
          </a:bodyPr>
          <a:lstStyle/>
          <a:p>
            <a:pPr algn="just" marL="0" indent="0" lvl="0">
              <a:lnSpc>
                <a:spcPts val="2900"/>
              </a:lnSpc>
            </a:pPr>
            <a:r>
              <a:rPr lang="en-US" sz="2000">
                <a:solidFill>
                  <a:srgbClr val="515151"/>
                </a:solidFill>
                <a:latin typeface="TDTD구름고딕"/>
                <a:ea typeface="TDTD구름고딕"/>
                <a:cs typeface="TDTD구름고딕"/>
                <a:sym typeface="TDTD구름고딕"/>
              </a:rPr>
              <a:t>PM업무는 처음이였지만 프론트부분에 경험이 있어서 그 경험을 참고해서 작업을 진행했는데 작업량이 예상보다 너무 많아져서 일정관리하는데 어려움이 있었습니다. 그래도 팀원들과 소통하고 열심히 작업을 해서 일정안에 소화할 수 있었습니다. 해당 문제점으로 느낀점은 프로젝트 기간, 인력에 맞게 작업기간 및 구성을 설계해야한다는 점을 크게 느꼈습니다. </a:t>
            </a:r>
          </a:p>
        </p:txBody>
      </p:sp>
      <p:sp>
        <p:nvSpPr>
          <p:cNvPr name="TextBox 74" id="74"/>
          <p:cNvSpPr txBox="true"/>
          <p:nvPr/>
        </p:nvSpPr>
        <p:spPr>
          <a:xfrm rot="0">
            <a:off x="12235740" y="1829950"/>
            <a:ext cx="5023560" cy="2536824"/>
          </a:xfrm>
          <a:prstGeom prst="rect">
            <a:avLst/>
          </a:prstGeom>
        </p:spPr>
        <p:txBody>
          <a:bodyPr anchor="t" rtlCol="false" tIns="0" lIns="0" bIns="0" rIns="0">
            <a:spAutoFit/>
          </a:bodyPr>
          <a:lstStyle/>
          <a:p>
            <a:pPr algn="just" marL="0" indent="0" lvl="0">
              <a:lnSpc>
                <a:spcPts val="2900"/>
              </a:lnSpc>
              <a:spcBef>
                <a:spcPct val="0"/>
              </a:spcBef>
            </a:pPr>
            <a:r>
              <a:rPr lang="en-US" sz="2000">
                <a:solidFill>
                  <a:srgbClr val="515151"/>
                </a:solidFill>
                <a:latin typeface="TDTD구름고딕"/>
                <a:ea typeface="TDTD구름고딕"/>
                <a:cs typeface="TDTD구름고딕"/>
                <a:sym typeface="TDTD구름고딕"/>
              </a:rPr>
              <a:t>함께마당 프로젝트를 하면서 내가 실제로 구현할 수있을까라고 생각했던 기능들을 실제로 구현 성공했을때 성취감이 많이 느껴졌습니다. 짧은 2달이라는 프로젝트 기간 때문에 심적으로 쫓겨 스트레스를 받기도 했지만 결과물을 보니 6개월간의  취업훈련시간들이 주마등처럼 떠올라 뿌듯한 것 같습니다. 지금의 경험을 발판 삼아 모두 좋은 결과 이루었으면 좋겠습니다. 수고하셨습니다.</a:t>
            </a:r>
          </a:p>
        </p:txBody>
      </p:sp>
      <p:sp>
        <p:nvSpPr>
          <p:cNvPr name="TextBox 75" id="75"/>
          <p:cNvSpPr txBox="true"/>
          <p:nvPr/>
        </p:nvSpPr>
        <p:spPr>
          <a:xfrm rot="0">
            <a:off x="8729831" y="7497730"/>
            <a:ext cx="1249272" cy="365125"/>
          </a:xfrm>
          <a:prstGeom prst="rect">
            <a:avLst/>
          </a:prstGeom>
        </p:spPr>
        <p:txBody>
          <a:bodyPr anchor="t" rtlCol="false" tIns="0" lIns="0" bIns="0" rIns="0">
            <a:spAutoFit/>
          </a:bodyPr>
          <a:lstStyle/>
          <a:p>
            <a:pPr algn="just" marL="0" indent="0" lvl="0">
              <a:lnSpc>
                <a:spcPts val="2900"/>
              </a:lnSpc>
              <a:spcBef>
                <a:spcPct val="0"/>
              </a:spcBef>
            </a:pPr>
            <a:r>
              <a:rPr lang="en-US" sz="2000">
                <a:solidFill>
                  <a:srgbClr val="515151"/>
                </a:solidFill>
                <a:latin typeface="TDTD구름고딕"/>
                <a:ea typeface="TDTD구름고딕"/>
                <a:cs typeface="TDTD구름고딕"/>
                <a:sym typeface="TDTD구름고딕"/>
              </a:rPr>
              <a:t>즐거웠습니다</a:t>
            </a:r>
          </a:p>
        </p:txBody>
      </p:sp>
      <p:sp>
        <p:nvSpPr>
          <p:cNvPr name="Freeform 76" id="76"/>
          <p:cNvSpPr/>
          <p:nvPr/>
        </p:nvSpPr>
        <p:spPr>
          <a:xfrm flipH="false" flipV="false" rot="0">
            <a:off x="4550206" y="752151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7" id="77"/>
          <p:cNvSpPr/>
          <p:nvPr/>
        </p:nvSpPr>
        <p:spPr>
          <a:xfrm flipH="true" flipV="false" rot="0">
            <a:off x="758069" y="5260844"/>
            <a:ext cx="3226871" cy="2992189"/>
          </a:xfrm>
          <a:custGeom>
            <a:avLst/>
            <a:gdLst/>
            <a:ahLst/>
            <a:cxnLst/>
            <a:rect r="r" b="b" t="t" l="l"/>
            <a:pathLst>
              <a:path h="2992189" w="3226871">
                <a:moveTo>
                  <a:pt x="3226870" y="0"/>
                </a:moveTo>
                <a:lnTo>
                  <a:pt x="0" y="0"/>
                </a:lnTo>
                <a:lnTo>
                  <a:pt x="0" y="2992189"/>
                </a:lnTo>
                <a:lnTo>
                  <a:pt x="3226870" y="2992189"/>
                </a:lnTo>
                <a:lnTo>
                  <a:pt x="32268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8" id="78"/>
          <p:cNvSpPr/>
          <p:nvPr/>
        </p:nvSpPr>
        <p:spPr>
          <a:xfrm flipH="false" flipV="false" rot="0">
            <a:off x="2911756" y="4769998"/>
            <a:ext cx="949400" cy="981692"/>
          </a:xfrm>
          <a:custGeom>
            <a:avLst/>
            <a:gdLst/>
            <a:ahLst/>
            <a:cxnLst/>
            <a:rect r="r" b="b" t="t" l="l"/>
            <a:pathLst>
              <a:path h="981692" w="949400">
                <a:moveTo>
                  <a:pt x="0" y="0"/>
                </a:moveTo>
                <a:lnTo>
                  <a:pt x="949399" y="0"/>
                </a:lnTo>
                <a:lnTo>
                  <a:pt x="949399" y="981692"/>
                </a:lnTo>
                <a:lnTo>
                  <a:pt x="0" y="981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3772" y="5577109"/>
            <a:ext cx="4000034" cy="3585485"/>
          </a:xfrm>
          <a:custGeom>
            <a:avLst/>
            <a:gdLst/>
            <a:ahLst/>
            <a:cxnLst/>
            <a:rect r="r" b="b" t="t" l="l"/>
            <a:pathLst>
              <a:path h="3585485" w="4000034">
                <a:moveTo>
                  <a:pt x="0" y="0"/>
                </a:moveTo>
                <a:lnTo>
                  <a:pt x="4000034" y="0"/>
                </a:lnTo>
                <a:lnTo>
                  <a:pt x="4000034" y="3585485"/>
                </a:lnTo>
                <a:lnTo>
                  <a:pt x="0" y="3585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0206" y="752151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758069" y="5260844"/>
            <a:ext cx="3226871" cy="2992189"/>
          </a:xfrm>
          <a:custGeom>
            <a:avLst/>
            <a:gdLst/>
            <a:ahLst/>
            <a:cxnLst/>
            <a:rect r="r" b="b" t="t" l="l"/>
            <a:pathLst>
              <a:path h="2992189" w="3226871">
                <a:moveTo>
                  <a:pt x="3226870" y="0"/>
                </a:moveTo>
                <a:lnTo>
                  <a:pt x="0" y="0"/>
                </a:lnTo>
                <a:lnTo>
                  <a:pt x="0" y="2992189"/>
                </a:lnTo>
                <a:lnTo>
                  <a:pt x="3226870" y="2992189"/>
                </a:lnTo>
                <a:lnTo>
                  <a:pt x="32268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76126" y="1159749"/>
            <a:ext cx="4250144" cy="2259086"/>
          </a:xfrm>
          <a:custGeom>
            <a:avLst/>
            <a:gdLst/>
            <a:ahLst/>
            <a:cxnLst/>
            <a:rect r="r" b="b" t="t" l="l"/>
            <a:pathLst>
              <a:path h="2259086" w="4250144">
                <a:moveTo>
                  <a:pt x="0" y="0"/>
                </a:moveTo>
                <a:lnTo>
                  <a:pt x="4250144" y="0"/>
                </a:lnTo>
                <a:lnTo>
                  <a:pt x="4250144" y="2259086"/>
                </a:lnTo>
                <a:lnTo>
                  <a:pt x="0" y="2259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725521" y="4151897"/>
            <a:ext cx="14856009" cy="1984368"/>
          </a:xfrm>
          <a:prstGeom prst="rect">
            <a:avLst/>
          </a:prstGeom>
        </p:spPr>
        <p:txBody>
          <a:bodyPr anchor="t" rtlCol="false" tIns="0" lIns="0" bIns="0" rIns="0">
            <a:spAutoFit/>
          </a:bodyPr>
          <a:lstStyle/>
          <a:p>
            <a:pPr algn="ctr">
              <a:lnSpc>
                <a:spcPts val="15220"/>
              </a:lnSpc>
            </a:pPr>
            <a:r>
              <a:rPr lang="en-US" b="true" sz="13712" spc="754">
                <a:solidFill>
                  <a:srgbClr val="84604E"/>
                </a:solidFill>
                <a:latin typeface="경기천년제목 Bold"/>
                <a:ea typeface="경기천년제목 Bold"/>
                <a:cs typeface="경기천년제목 Bold"/>
                <a:sym typeface="경기천년제목 Bold"/>
              </a:rPr>
              <a:t>Q&amp;A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3772" y="5577109"/>
            <a:ext cx="4000034" cy="3585485"/>
          </a:xfrm>
          <a:custGeom>
            <a:avLst/>
            <a:gdLst/>
            <a:ahLst/>
            <a:cxnLst/>
            <a:rect r="r" b="b" t="t" l="l"/>
            <a:pathLst>
              <a:path h="3585485" w="4000034">
                <a:moveTo>
                  <a:pt x="0" y="0"/>
                </a:moveTo>
                <a:lnTo>
                  <a:pt x="4000034" y="0"/>
                </a:lnTo>
                <a:lnTo>
                  <a:pt x="4000034" y="3585485"/>
                </a:lnTo>
                <a:lnTo>
                  <a:pt x="0" y="3585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0206" y="7521517"/>
            <a:ext cx="1748431" cy="1144562"/>
          </a:xfrm>
          <a:custGeom>
            <a:avLst/>
            <a:gdLst/>
            <a:ahLst/>
            <a:cxnLst/>
            <a:rect r="r" b="b" t="t" l="l"/>
            <a:pathLst>
              <a:path h="1144562" w="1748431">
                <a:moveTo>
                  <a:pt x="0" y="0"/>
                </a:moveTo>
                <a:lnTo>
                  <a:pt x="1748430" y="0"/>
                </a:lnTo>
                <a:lnTo>
                  <a:pt x="1748430" y="1144562"/>
                </a:lnTo>
                <a:lnTo>
                  <a:pt x="0" y="1144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758069" y="5260844"/>
            <a:ext cx="3226871" cy="2992189"/>
          </a:xfrm>
          <a:custGeom>
            <a:avLst/>
            <a:gdLst/>
            <a:ahLst/>
            <a:cxnLst/>
            <a:rect r="r" b="b" t="t" l="l"/>
            <a:pathLst>
              <a:path h="2992189" w="3226871">
                <a:moveTo>
                  <a:pt x="3226870" y="0"/>
                </a:moveTo>
                <a:lnTo>
                  <a:pt x="0" y="0"/>
                </a:lnTo>
                <a:lnTo>
                  <a:pt x="0" y="2992189"/>
                </a:lnTo>
                <a:lnTo>
                  <a:pt x="3226870" y="2992189"/>
                </a:lnTo>
                <a:lnTo>
                  <a:pt x="32268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01198" y="1671659"/>
            <a:ext cx="4072146" cy="1902803"/>
          </a:xfrm>
          <a:custGeom>
            <a:avLst/>
            <a:gdLst/>
            <a:ahLst/>
            <a:cxnLst/>
            <a:rect r="r" b="b" t="t" l="l"/>
            <a:pathLst>
              <a:path h="1902803" w="4072146">
                <a:moveTo>
                  <a:pt x="0" y="0"/>
                </a:moveTo>
                <a:lnTo>
                  <a:pt x="4072146" y="0"/>
                </a:lnTo>
                <a:lnTo>
                  <a:pt x="4072146" y="1902803"/>
                </a:lnTo>
                <a:lnTo>
                  <a:pt x="0" y="1902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34455" y="2702977"/>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576126" y="1159749"/>
            <a:ext cx="4250144" cy="2259086"/>
          </a:xfrm>
          <a:custGeom>
            <a:avLst/>
            <a:gdLst/>
            <a:ahLst/>
            <a:cxnLst/>
            <a:rect r="r" b="b" t="t" l="l"/>
            <a:pathLst>
              <a:path h="2259086" w="4250144">
                <a:moveTo>
                  <a:pt x="0" y="0"/>
                </a:moveTo>
                <a:lnTo>
                  <a:pt x="4250144" y="0"/>
                </a:lnTo>
                <a:lnTo>
                  <a:pt x="4250144" y="2259086"/>
                </a:lnTo>
                <a:lnTo>
                  <a:pt x="0" y="2259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586802" y="4151927"/>
            <a:ext cx="11114396" cy="1984337"/>
          </a:xfrm>
          <a:prstGeom prst="rect">
            <a:avLst/>
          </a:prstGeom>
        </p:spPr>
        <p:txBody>
          <a:bodyPr anchor="t" rtlCol="false" tIns="0" lIns="0" bIns="0" rIns="0">
            <a:spAutoFit/>
          </a:bodyPr>
          <a:lstStyle/>
          <a:p>
            <a:pPr algn="ctr">
              <a:lnSpc>
                <a:spcPts val="15220"/>
              </a:lnSpc>
            </a:pPr>
            <a:r>
              <a:rPr lang="en-US" b="true" sz="13712" spc="754">
                <a:solidFill>
                  <a:srgbClr val="84604E"/>
                </a:solidFill>
                <a:latin typeface="경기천년제목 Bold"/>
                <a:ea typeface="경기천년제목 Bold"/>
                <a:cs typeface="경기천년제목 Bold"/>
                <a:sym typeface="경기천년제목 Bold"/>
              </a:rPr>
              <a:t>감사합니다</a:t>
            </a:r>
          </a:p>
        </p:txBody>
      </p:sp>
      <p:sp>
        <p:nvSpPr>
          <p:cNvPr name="TextBox 10" id="10"/>
          <p:cNvSpPr txBox="true"/>
          <p:nvPr/>
        </p:nvSpPr>
        <p:spPr>
          <a:xfrm rot="0">
            <a:off x="6295875" y="2283931"/>
            <a:ext cx="5696251" cy="1459372"/>
          </a:xfrm>
          <a:prstGeom prst="rect">
            <a:avLst/>
          </a:prstGeom>
        </p:spPr>
        <p:txBody>
          <a:bodyPr anchor="t" rtlCol="false" tIns="0" lIns="0" bIns="0" rIns="0">
            <a:spAutoFit/>
          </a:bodyPr>
          <a:lstStyle/>
          <a:p>
            <a:pPr algn="ctr">
              <a:lnSpc>
                <a:spcPts val="10847"/>
              </a:lnSpc>
            </a:pPr>
            <a:r>
              <a:rPr lang="en-US" sz="6865" spc="617">
                <a:solidFill>
                  <a:srgbClr val="C98C60"/>
                </a:solidFill>
                <a:latin typeface="Jua"/>
                <a:ea typeface="Jua"/>
                <a:cs typeface="Jua"/>
                <a:sym typeface="Jua"/>
              </a:rPr>
              <a:t>참석해주셔서</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grpSp>
        <p:nvGrpSpPr>
          <p:cNvPr name="Group 2" id="2"/>
          <p:cNvGrpSpPr/>
          <p:nvPr/>
        </p:nvGrpSpPr>
        <p:grpSpPr>
          <a:xfrm rot="0">
            <a:off x="2609610" y="2857414"/>
            <a:ext cx="14123579" cy="6212381"/>
            <a:chOff x="0" y="0"/>
            <a:chExt cx="2765811" cy="1216567"/>
          </a:xfrm>
        </p:grpSpPr>
        <p:sp>
          <p:nvSpPr>
            <p:cNvPr name="Freeform 3" id="3"/>
            <p:cNvSpPr/>
            <p:nvPr/>
          </p:nvSpPr>
          <p:spPr>
            <a:xfrm flipH="false" flipV="false" rot="0">
              <a:off x="0" y="0"/>
              <a:ext cx="2765811" cy="1216567"/>
            </a:xfrm>
            <a:custGeom>
              <a:avLst/>
              <a:gdLst/>
              <a:ahLst/>
              <a:cxnLst/>
              <a:rect r="r" b="b" t="t" l="l"/>
              <a:pathLst>
                <a:path h="1216567" w="2765811">
                  <a:moveTo>
                    <a:pt x="27956" y="0"/>
                  </a:moveTo>
                  <a:lnTo>
                    <a:pt x="2737856" y="0"/>
                  </a:lnTo>
                  <a:cubicBezTo>
                    <a:pt x="2745270" y="0"/>
                    <a:pt x="2752381" y="2945"/>
                    <a:pt x="2757623" y="8188"/>
                  </a:cubicBezTo>
                  <a:cubicBezTo>
                    <a:pt x="2762866" y="13431"/>
                    <a:pt x="2765811" y="20542"/>
                    <a:pt x="2765811" y="27956"/>
                  </a:cubicBezTo>
                  <a:lnTo>
                    <a:pt x="2765811" y="1188611"/>
                  </a:lnTo>
                  <a:cubicBezTo>
                    <a:pt x="2765811" y="1196025"/>
                    <a:pt x="2762866" y="1203136"/>
                    <a:pt x="2757623" y="1208379"/>
                  </a:cubicBezTo>
                  <a:cubicBezTo>
                    <a:pt x="2752381" y="1213621"/>
                    <a:pt x="2745270" y="1216567"/>
                    <a:pt x="2737856" y="1216567"/>
                  </a:cubicBezTo>
                  <a:lnTo>
                    <a:pt x="27956" y="1216567"/>
                  </a:lnTo>
                  <a:cubicBezTo>
                    <a:pt x="20542" y="1216567"/>
                    <a:pt x="13431" y="1213621"/>
                    <a:pt x="8188" y="1208379"/>
                  </a:cubicBezTo>
                  <a:cubicBezTo>
                    <a:pt x="2945" y="1203136"/>
                    <a:pt x="0" y="1196025"/>
                    <a:pt x="0" y="1188611"/>
                  </a:cubicBezTo>
                  <a:lnTo>
                    <a:pt x="0" y="27956"/>
                  </a:lnTo>
                  <a:cubicBezTo>
                    <a:pt x="0" y="20542"/>
                    <a:pt x="2945" y="13431"/>
                    <a:pt x="8188" y="8188"/>
                  </a:cubicBezTo>
                  <a:cubicBezTo>
                    <a:pt x="13431" y="2945"/>
                    <a:pt x="20542" y="0"/>
                    <a:pt x="27956" y="0"/>
                  </a:cubicBezTo>
                  <a:close/>
                </a:path>
              </a:pathLst>
            </a:custGeom>
            <a:solidFill>
              <a:srgbClr val="FFFFFF"/>
            </a:solidFill>
            <a:ln w="28575" cap="rnd">
              <a:solidFill>
                <a:srgbClr val="748561"/>
              </a:solidFill>
              <a:prstDash val="sysDot"/>
              <a:round/>
            </a:ln>
          </p:spPr>
        </p:sp>
        <p:sp>
          <p:nvSpPr>
            <p:cNvPr name="TextBox 4" id="4"/>
            <p:cNvSpPr txBox="true"/>
            <p:nvPr/>
          </p:nvSpPr>
          <p:spPr>
            <a:xfrm>
              <a:off x="0" y="-152400"/>
              <a:ext cx="2765811" cy="1368967"/>
            </a:xfrm>
            <a:prstGeom prst="rect">
              <a:avLst/>
            </a:prstGeom>
          </p:spPr>
          <p:txBody>
            <a:bodyPr anchor="ctr" rtlCol="false" tIns="50800" lIns="50800" bIns="50800" rIns="50800"/>
            <a:lstStyle/>
            <a:p>
              <a:pPr algn="ctr">
                <a:lnSpc>
                  <a:spcPts val="3864"/>
                </a:lnSpc>
              </a:pPr>
            </a:p>
          </p:txBody>
        </p:sp>
      </p:grpSp>
      <p:sp>
        <p:nvSpPr>
          <p:cNvPr name="Freeform 5" id="5"/>
          <p:cNvSpPr/>
          <p:nvPr/>
        </p:nvSpPr>
        <p:spPr>
          <a:xfrm flipH="false" flipV="false" rot="0">
            <a:off x="-692497" y="1948518"/>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841948" y="64205"/>
            <a:ext cx="3446052" cy="2067631"/>
          </a:xfrm>
          <a:custGeom>
            <a:avLst/>
            <a:gdLst/>
            <a:ahLst/>
            <a:cxnLst/>
            <a:rect r="r" b="b" t="t" l="l"/>
            <a:pathLst>
              <a:path h="2067631" w="3446052">
                <a:moveTo>
                  <a:pt x="0" y="0"/>
                </a:moveTo>
                <a:lnTo>
                  <a:pt x="3446052" y="0"/>
                </a:lnTo>
                <a:lnTo>
                  <a:pt x="3446052" y="2067631"/>
                </a:lnTo>
                <a:lnTo>
                  <a:pt x="0" y="20676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0" y="64205"/>
            <a:ext cx="3446052" cy="2067631"/>
          </a:xfrm>
          <a:custGeom>
            <a:avLst/>
            <a:gdLst/>
            <a:ahLst/>
            <a:cxnLst/>
            <a:rect r="r" b="b" t="t" l="l"/>
            <a:pathLst>
              <a:path h="2067631" w="3446052">
                <a:moveTo>
                  <a:pt x="3446052" y="0"/>
                </a:moveTo>
                <a:lnTo>
                  <a:pt x="0" y="0"/>
                </a:lnTo>
                <a:lnTo>
                  <a:pt x="0" y="2067631"/>
                </a:lnTo>
                <a:lnTo>
                  <a:pt x="3446052" y="2067631"/>
                </a:lnTo>
                <a:lnTo>
                  <a:pt x="34460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138542" y="3446796"/>
            <a:ext cx="1786634" cy="759888"/>
            <a:chOff x="0" y="0"/>
            <a:chExt cx="404693" cy="172123"/>
          </a:xfrm>
        </p:grpSpPr>
        <p:sp>
          <p:nvSpPr>
            <p:cNvPr name="Freeform 9" id="9"/>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10" id="10"/>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개발언어</a:t>
              </a:r>
            </a:p>
          </p:txBody>
        </p:sp>
      </p:grpSp>
      <p:grpSp>
        <p:nvGrpSpPr>
          <p:cNvPr name="Group 11" id="11"/>
          <p:cNvGrpSpPr/>
          <p:nvPr/>
        </p:nvGrpSpPr>
        <p:grpSpPr>
          <a:xfrm rot="0">
            <a:off x="5115676" y="3446796"/>
            <a:ext cx="4445580" cy="759888"/>
            <a:chOff x="0" y="0"/>
            <a:chExt cx="1170852" cy="200135"/>
          </a:xfrm>
        </p:grpSpPr>
        <p:sp>
          <p:nvSpPr>
            <p:cNvPr name="Freeform 12" id="12"/>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grpSp>
        <p:nvGrpSpPr>
          <p:cNvPr name="Group 14" id="14"/>
          <p:cNvGrpSpPr/>
          <p:nvPr/>
        </p:nvGrpSpPr>
        <p:grpSpPr>
          <a:xfrm rot="0">
            <a:off x="3138542" y="4478862"/>
            <a:ext cx="1786634" cy="759888"/>
            <a:chOff x="0" y="0"/>
            <a:chExt cx="404693" cy="172123"/>
          </a:xfrm>
        </p:grpSpPr>
        <p:sp>
          <p:nvSpPr>
            <p:cNvPr name="Freeform 15" id="15"/>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16" id="16"/>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IDE</a:t>
              </a:r>
            </a:p>
          </p:txBody>
        </p:sp>
      </p:grpSp>
      <p:grpSp>
        <p:nvGrpSpPr>
          <p:cNvPr name="Group 17" id="17"/>
          <p:cNvGrpSpPr/>
          <p:nvPr/>
        </p:nvGrpSpPr>
        <p:grpSpPr>
          <a:xfrm rot="0">
            <a:off x="5115676" y="4478862"/>
            <a:ext cx="4445580" cy="759888"/>
            <a:chOff x="0" y="0"/>
            <a:chExt cx="1170852" cy="200135"/>
          </a:xfrm>
        </p:grpSpPr>
        <p:sp>
          <p:nvSpPr>
            <p:cNvPr name="Freeform 18" id="18"/>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19" id="19"/>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sp>
        <p:nvSpPr>
          <p:cNvPr name="Freeform 20" id="20"/>
          <p:cNvSpPr/>
          <p:nvPr/>
        </p:nvSpPr>
        <p:spPr>
          <a:xfrm flipH="false" flipV="false" rot="0">
            <a:off x="5308866" y="3538580"/>
            <a:ext cx="1128885" cy="536328"/>
          </a:xfrm>
          <a:custGeom>
            <a:avLst/>
            <a:gdLst/>
            <a:ahLst/>
            <a:cxnLst/>
            <a:rect r="r" b="b" t="t" l="l"/>
            <a:pathLst>
              <a:path h="536328" w="1128885">
                <a:moveTo>
                  <a:pt x="0" y="0"/>
                </a:moveTo>
                <a:lnTo>
                  <a:pt x="1128885" y="0"/>
                </a:lnTo>
                <a:lnTo>
                  <a:pt x="1128885" y="536328"/>
                </a:lnTo>
                <a:lnTo>
                  <a:pt x="0" y="536328"/>
                </a:lnTo>
                <a:lnTo>
                  <a:pt x="0" y="0"/>
                </a:lnTo>
                <a:close/>
              </a:path>
            </a:pathLst>
          </a:custGeom>
          <a:blipFill>
            <a:blip r:embed="rId6"/>
            <a:stretch>
              <a:fillRect l="0" t="-2924" r="-577" b="-2924"/>
            </a:stretch>
          </a:blipFill>
        </p:spPr>
      </p:sp>
      <p:sp>
        <p:nvSpPr>
          <p:cNvPr name="Freeform 21" id="21"/>
          <p:cNvSpPr/>
          <p:nvPr/>
        </p:nvSpPr>
        <p:spPr>
          <a:xfrm flipH="false" flipV="false" rot="0">
            <a:off x="6670831" y="3538580"/>
            <a:ext cx="536336" cy="536328"/>
          </a:xfrm>
          <a:custGeom>
            <a:avLst/>
            <a:gdLst/>
            <a:ahLst/>
            <a:cxnLst/>
            <a:rect r="r" b="b" t="t" l="l"/>
            <a:pathLst>
              <a:path h="536328" w="536336">
                <a:moveTo>
                  <a:pt x="0" y="0"/>
                </a:moveTo>
                <a:lnTo>
                  <a:pt x="536337" y="0"/>
                </a:lnTo>
                <a:lnTo>
                  <a:pt x="536337" y="536328"/>
                </a:lnTo>
                <a:lnTo>
                  <a:pt x="0" y="536328"/>
                </a:lnTo>
                <a:lnTo>
                  <a:pt x="0" y="0"/>
                </a:lnTo>
                <a:close/>
              </a:path>
            </a:pathLst>
          </a:custGeom>
          <a:blipFill>
            <a:blip r:embed="rId7"/>
            <a:stretch>
              <a:fillRect l="0" t="0" r="0" b="-1"/>
            </a:stretch>
          </a:blipFill>
        </p:spPr>
      </p:sp>
      <p:sp>
        <p:nvSpPr>
          <p:cNvPr name="Freeform 22" id="22"/>
          <p:cNvSpPr/>
          <p:nvPr/>
        </p:nvSpPr>
        <p:spPr>
          <a:xfrm flipH="false" flipV="false" rot="0">
            <a:off x="5372156" y="4558369"/>
            <a:ext cx="674968" cy="600873"/>
          </a:xfrm>
          <a:custGeom>
            <a:avLst/>
            <a:gdLst/>
            <a:ahLst/>
            <a:cxnLst/>
            <a:rect r="r" b="b" t="t" l="l"/>
            <a:pathLst>
              <a:path h="600873" w="674968">
                <a:moveTo>
                  <a:pt x="0" y="0"/>
                </a:moveTo>
                <a:lnTo>
                  <a:pt x="674967" y="0"/>
                </a:lnTo>
                <a:lnTo>
                  <a:pt x="674967" y="600873"/>
                </a:lnTo>
                <a:lnTo>
                  <a:pt x="0" y="600873"/>
                </a:lnTo>
                <a:lnTo>
                  <a:pt x="0" y="0"/>
                </a:lnTo>
                <a:close/>
              </a:path>
            </a:pathLst>
          </a:custGeom>
          <a:blipFill>
            <a:blip r:embed="rId8"/>
            <a:stretch>
              <a:fillRect l="0" t="-6165" r="0" b="-6165"/>
            </a:stretch>
          </a:blipFill>
        </p:spPr>
      </p:sp>
      <p:sp>
        <p:nvSpPr>
          <p:cNvPr name="Freeform 23" id="23"/>
          <p:cNvSpPr/>
          <p:nvPr/>
        </p:nvSpPr>
        <p:spPr>
          <a:xfrm flipH="false" flipV="false" rot="0">
            <a:off x="6264032" y="4563782"/>
            <a:ext cx="595460" cy="595460"/>
          </a:xfrm>
          <a:custGeom>
            <a:avLst/>
            <a:gdLst/>
            <a:ahLst/>
            <a:cxnLst/>
            <a:rect r="r" b="b" t="t" l="l"/>
            <a:pathLst>
              <a:path h="595460" w="595460">
                <a:moveTo>
                  <a:pt x="0" y="0"/>
                </a:moveTo>
                <a:lnTo>
                  <a:pt x="595460" y="0"/>
                </a:lnTo>
                <a:lnTo>
                  <a:pt x="595460" y="595460"/>
                </a:lnTo>
                <a:lnTo>
                  <a:pt x="0" y="595460"/>
                </a:lnTo>
                <a:lnTo>
                  <a:pt x="0" y="0"/>
                </a:lnTo>
                <a:close/>
              </a:path>
            </a:pathLst>
          </a:custGeom>
          <a:blipFill>
            <a:blip r:embed="rId9"/>
            <a:stretch>
              <a:fillRect l="0" t="0" r="0" b="0"/>
            </a:stretch>
          </a:blipFill>
        </p:spPr>
      </p:sp>
      <p:grpSp>
        <p:nvGrpSpPr>
          <p:cNvPr name="Group 24" id="24"/>
          <p:cNvGrpSpPr/>
          <p:nvPr/>
        </p:nvGrpSpPr>
        <p:grpSpPr>
          <a:xfrm rot="0">
            <a:off x="3138542" y="5514975"/>
            <a:ext cx="1786634" cy="759888"/>
            <a:chOff x="0" y="0"/>
            <a:chExt cx="404693" cy="172123"/>
          </a:xfrm>
        </p:grpSpPr>
        <p:sp>
          <p:nvSpPr>
            <p:cNvPr name="Freeform 25" id="25"/>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26" id="26"/>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프레임 워크</a:t>
              </a:r>
            </a:p>
          </p:txBody>
        </p:sp>
      </p:grpSp>
      <p:grpSp>
        <p:nvGrpSpPr>
          <p:cNvPr name="Group 27" id="27"/>
          <p:cNvGrpSpPr/>
          <p:nvPr/>
        </p:nvGrpSpPr>
        <p:grpSpPr>
          <a:xfrm rot="0">
            <a:off x="5115676" y="5514975"/>
            <a:ext cx="4445580" cy="759888"/>
            <a:chOff x="0" y="0"/>
            <a:chExt cx="1170852" cy="200135"/>
          </a:xfrm>
        </p:grpSpPr>
        <p:sp>
          <p:nvSpPr>
            <p:cNvPr name="Freeform 28" id="28"/>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29" id="29"/>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grpSp>
        <p:nvGrpSpPr>
          <p:cNvPr name="Group 30" id="30"/>
          <p:cNvGrpSpPr/>
          <p:nvPr/>
        </p:nvGrpSpPr>
        <p:grpSpPr>
          <a:xfrm rot="0">
            <a:off x="3138542" y="6551088"/>
            <a:ext cx="1786634" cy="759888"/>
            <a:chOff x="0" y="0"/>
            <a:chExt cx="404693" cy="172123"/>
          </a:xfrm>
        </p:grpSpPr>
        <p:sp>
          <p:nvSpPr>
            <p:cNvPr name="Freeform 31" id="31"/>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32" id="32"/>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라이브러리</a:t>
              </a:r>
            </a:p>
          </p:txBody>
        </p:sp>
      </p:grpSp>
      <p:grpSp>
        <p:nvGrpSpPr>
          <p:cNvPr name="Group 33" id="33"/>
          <p:cNvGrpSpPr/>
          <p:nvPr/>
        </p:nvGrpSpPr>
        <p:grpSpPr>
          <a:xfrm rot="0">
            <a:off x="5115676" y="6551088"/>
            <a:ext cx="4445580" cy="759888"/>
            <a:chOff x="0" y="0"/>
            <a:chExt cx="1170852" cy="200135"/>
          </a:xfrm>
        </p:grpSpPr>
        <p:sp>
          <p:nvSpPr>
            <p:cNvPr name="Freeform 34" id="34"/>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35" id="35"/>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grpSp>
        <p:nvGrpSpPr>
          <p:cNvPr name="Group 36" id="36"/>
          <p:cNvGrpSpPr/>
          <p:nvPr/>
        </p:nvGrpSpPr>
        <p:grpSpPr>
          <a:xfrm rot="0">
            <a:off x="3130487" y="7587202"/>
            <a:ext cx="1786634" cy="759888"/>
            <a:chOff x="0" y="0"/>
            <a:chExt cx="404693" cy="172123"/>
          </a:xfrm>
        </p:grpSpPr>
        <p:sp>
          <p:nvSpPr>
            <p:cNvPr name="Freeform 37" id="37"/>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38" id="38"/>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빌드</a:t>
              </a:r>
            </a:p>
          </p:txBody>
        </p:sp>
      </p:grpSp>
      <p:grpSp>
        <p:nvGrpSpPr>
          <p:cNvPr name="Group 39" id="39"/>
          <p:cNvGrpSpPr/>
          <p:nvPr/>
        </p:nvGrpSpPr>
        <p:grpSpPr>
          <a:xfrm rot="0">
            <a:off x="5108935" y="7587202"/>
            <a:ext cx="4445580" cy="759888"/>
            <a:chOff x="0" y="0"/>
            <a:chExt cx="1170852" cy="200135"/>
          </a:xfrm>
        </p:grpSpPr>
        <p:sp>
          <p:nvSpPr>
            <p:cNvPr name="Freeform 40" id="40"/>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41" id="41"/>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sp>
        <p:nvSpPr>
          <p:cNvPr name="Freeform 42" id="42"/>
          <p:cNvSpPr/>
          <p:nvPr/>
        </p:nvSpPr>
        <p:spPr>
          <a:xfrm flipH="false" flipV="false" rot="0">
            <a:off x="5308866" y="5591175"/>
            <a:ext cx="1184571" cy="621900"/>
          </a:xfrm>
          <a:custGeom>
            <a:avLst/>
            <a:gdLst/>
            <a:ahLst/>
            <a:cxnLst/>
            <a:rect r="r" b="b" t="t" l="l"/>
            <a:pathLst>
              <a:path h="621900" w="1184571">
                <a:moveTo>
                  <a:pt x="0" y="0"/>
                </a:moveTo>
                <a:lnTo>
                  <a:pt x="1184572" y="0"/>
                </a:lnTo>
                <a:lnTo>
                  <a:pt x="1184572" y="621900"/>
                </a:lnTo>
                <a:lnTo>
                  <a:pt x="0" y="621900"/>
                </a:lnTo>
                <a:lnTo>
                  <a:pt x="0" y="0"/>
                </a:lnTo>
                <a:close/>
              </a:path>
            </a:pathLst>
          </a:custGeom>
          <a:blipFill>
            <a:blip r:embed="rId10"/>
            <a:stretch>
              <a:fillRect l="0" t="0" r="0" b="0"/>
            </a:stretch>
          </a:blipFill>
        </p:spPr>
      </p:sp>
      <p:sp>
        <p:nvSpPr>
          <p:cNvPr name="Freeform 43" id="43"/>
          <p:cNvSpPr/>
          <p:nvPr/>
        </p:nvSpPr>
        <p:spPr>
          <a:xfrm flipH="false" flipV="false" rot="0">
            <a:off x="6702402" y="5576888"/>
            <a:ext cx="636063" cy="636063"/>
          </a:xfrm>
          <a:custGeom>
            <a:avLst/>
            <a:gdLst/>
            <a:ahLst/>
            <a:cxnLst/>
            <a:rect r="r" b="b" t="t" l="l"/>
            <a:pathLst>
              <a:path h="636063" w="636063">
                <a:moveTo>
                  <a:pt x="0" y="0"/>
                </a:moveTo>
                <a:lnTo>
                  <a:pt x="636064" y="0"/>
                </a:lnTo>
                <a:lnTo>
                  <a:pt x="636064" y="636063"/>
                </a:lnTo>
                <a:lnTo>
                  <a:pt x="0" y="636063"/>
                </a:lnTo>
                <a:lnTo>
                  <a:pt x="0" y="0"/>
                </a:lnTo>
                <a:close/>
              </a:path>
            </a:pathLst>
          </a:custGeom>
          <a:blipFill>
            <a:blip r:embed="rId11"/>
            <a:stretch>
              <a:fillRect l="0" t="0" r="0" b="0"/>
            </a:stretch>
          </a:blipFill>
        </p:spPr>
      </p:sp>
      <p:grpSp>
        <p:nvGrpSpPr>
          <p:cNvPr name="Group 44" id="44"/>
          <p:cNvGrpSpPr/>
          <p:nvPr/>
        </p:nvGrpSpPr>
        <p:grpSpPr>
          <a:xfrm rot="0">
            <a:off x="9942256" y="3380233"/>
            <a:ext cx="1786634" cy="759888"/>
            <a:chOff x="0" y="0"/>
            <a:chExt cx="404693" cy="172123"/>
          </a:xfrm>
        </p:grpSpPr>
        <p:sp>
          <p:nvSpPr>
            <p:cNvPr name="Freeform 45" id="45"/>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46" id="46"/>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DB</a:t>
              </a:r>
            </a:p>
          </p:txBody>
        </p:sp>
      </p:grpSp>
      <p:grpSp>
        <p:nvGrpSpPr>
          <p:cNvPr name="Group 47" id="47"/>
          <p:cNvGrpSpPr/>
          <p:nvPr/>
        </p:nvGrpSpPr>
        <p:grpSpPr>
          <a:xfrm rot="0">
            <a:off x="11920704" y="3380233"/>
            <a:ext cx="4445580" cy="759888"/>
            <a:chOff x="0" y="0"/>
            <a:chExt cx="1170852" cy="200135"/>
          </a:xfrm>
        </p:grpSpPr>
        <p:sp>
          <p:nvSpPr>
            <p:cNvPr name="Freeform 48" id="48"/>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49" id="49"/>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grpSp>
        <p:nvGrpSpPr>
          <p:cNvPr name="Group 50" id="50"/>
          <p:cNvGrpSpPr/>
          <p:nvPr/>
        </p:nvGrpSpPr>
        <p:grpSpPr>
          <a:xfrm rot="0">
            <a:off x="9942256" y="4481568"/>
            <a:ext cx="1786634" cy="759888"/>
            <a:chOff x="0" y="0"/>
            <a:chExt cx="404693" cy="172123"/>
          </a:xfrm>
        </p:grpSpPr>
        <p:sp>
          <p:nvSpPr>
            <p:cNvPr name="Freeform 51" id="51"/>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52" id="52"/>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형상관리</a:t>
              </a:r>
            </a:p>
          </p:txBody>
        </p:sp>
      </p:grpSp>
      <p:grpSp>
        <p:nvGrpSpPr>
          <p:cNvPr name="Group 53" id="53"/>
          <p:cNvGrpSpPr/>
          <p:nvPr/>
        </p:nvGrpSpPr>
        <p:grpSpPr>
          <a:xfrm rot="0">
            <a:off x="11920704" y="4481568"/>
            <a:ext cx="4445580" cy="759888"/>
            <a:chOff x="0" y="0"/>
            <a:chExt cx="1170852" cy="200135"/>
          </a:xfrm>
        </p:grpSpPr>
        <p:sp>
          <p:nvSpPr>
            <p:cNvPr name="Freeform 54" id="54"/>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55" id="55"/>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grpSp>
        <p:nvGrpSpPr>
          <p:cNvPr name="Group 56" id="56"/>
          <p:cNvGrpSpPr/>
          <p:nvPr/>
        </p:nvGrpSpPr>
        <p:grpSpPr>
          <a:xfrm rot="0">
            <a:off x="9942256" y="5522181"/>
            <a:ext cx="1786634" cy="759888"/>
            <a:chOff x="0" y="0"/>
            <a:chExt cx="404693" cy="172123"/>
          </a:xfrm>
        </p:grpSpPr>
        <p:sp>
          <p:nvSpPr>
            <p:cNvPr name="Freeform 57" id="57"/>
            <p:cNvSpPr/>
            <p:nvPr/>
          </p:nvSpPr>
          <p:spPr>
            <a:xfrm flipH="false" flipV="false" rot="0">
              <a:off x="0" y="0"/>
              <a:ext cx="404693" cy="172123"/>
            </a:xfrm>
            <a:custGeom>
              <a:avLst/>
              <a:gdLst/>
              <a:ahLst/>
              <a:cxnLst/>
              <a:rect r="r" b="b" t="t" l="l"/>
              <a:pathLst>
                <a:path h="172123" w="404693">
                  <a:moveTo>
                    <a:pt x="86062" y="0"/>
                  </a:moveTo>
                  <a:lnTo>
                    <a:pt x="318631" y="0"/>
                  </a:lnTo>
                  <a:cubicBezTo>
                    <a:pt x="341456" y="0"/>
                    <a:pt x="363346" y="9067"/>
                    <a:pt x="379486" y="25207"/>
                  </a:cubicBezTo>
                  <a:cubicBezTo>
                    <a:pt x="395626" y="41347"/>
                    <a:pt x="404693" y="63237"/>
                    <a:pt x="404693" y="86062"/>
                  </a:cubicBezTo>
                  <a:lnTo>
                    <a:pt x="404693" y="86062"/>
                  </a:lnTo>
                  <a:cubicBezTo>
                    <a:pt x="404693" y="108887"/>
                    <a:pt x="395626" y="130777"/>
                    <a:pt x="379486" y="146916"/>
                  </a:cubicBezTo>
                  <a:cubicBezTo>
                    <a:pt x="363346" y="163056"/>
                    <a:pt x="341456" y="172123"/>
                    <a:pt x="318631" y="172123"/>
                  </a:cubicBezTo>
                  <a:lnTo>
                    <a:pt x="86062" y="172123"/>
                  </a:lnTo>
                  <a:cubicBezTo>
                    <a:pt x="63237" y="172123"/>
                    <a:pt x="41347" y="163056"/>
                    <a:pt x="25207" y="146916"/>
                  </a:cubicBezTo>
                  <a:cubicBezTo>
                    <a:pt x="9067" y="130777"/>
                    <a:pt x="0" y="108887"/>
                    <a:pt x="0" y="86062"/>
                  </a:cubicBezTo>
                  <a:lnTo>
                    <a:pt x="0" y="86062"/>
                  </a:lnTo>
                  <a:cubicBezTo>
                    <a:pt x="0" y="63237"/>
                    <a:pt x="9067" y="41347"/>
                    <a:pt x="25207" y="25207"/>
                  </a:cubicBezTo>
                  <a:cubicBezTo>
                    <a:pt x="41347" y="9067"/>
                    <a:pt x="63237" y="0"/>
                    <a:pt x="86062" y="0"/>
                  </a:cubicBezTo>
                  <a:close/>
                </a:path>
              </a:pathLst>
            </a:custGeom>
            <a:solidFill>
              <a:srgbClr val="F8C77C"/>
            </a:solidFill>
          </p:spPr>
        </p:sp>
        <p:sp>
          <p:nvSpPr>
            <p:cNvPr name="TextBox 58" id="58"/>
            <p:cNvSpPr txBox="true"/>
            <p:nvPr/>
          </p:nvSpPr>
          <p:spPr>
            <a:xfrm>
              <a:off x="0" y="-142875"/>
              <a:ext cx="404693" cy="314998"/>
            </a:xfrm>
            <a:prstGeom prst="rect">
              <a:avLst/>
            </a:prstGeom>
          </p:spPr>
          <p:txBody>
            <a:bodyPr anchor="ctr" rtlCol="false" tIns="74667" lIns="74667" bIns="74667" rIns="74667"/>
            <a:lstStyle/>
            <a:p>
              <a:pPr algn="ctr">
                <a:lnSpc>
                  <a:spcPts val="4200"/>
                </a:lnSpc>
              </a:pPr>
              <a:r>
                <a:rPr lang="en-US" sz="3000">
                  <a:solidFill>
                    <a:srgbClr val="84604E"/>
                  </a:solidFill>
                  <a:latin typeface="Jua"/>
                  <a:ea typeface="Jua"/>
                  <a:cs typeface="Jua"/>
                  <a:sym typeface="Jua"/>
                </a:rPr>
                <a:t>설계도구</a:t>
              </a:r>
            </a:p>
          </p:txBody>
        </p:sp>
      </p:grpSp>
      <p:grpSp>
        <p:nvGrpSpPr>
          <p:cNvPr name="Group 59" id="59"/>
          <p:cNvGrpSpPr/>
          <p:nvPr/>
        </p:nvGrpSpPr>
        <p:grpSpPr>
          <a:xfrm rot="0">
            <a:off x="11920704" y="5522181"/>
            <a:ext cx="4445580" cy="759888"/>
            <a:chOff x="0" y="0"/>
            <a:chExt cx="1170852" cy="200135"/>
          </a:xfrm>
        </p:grpSpPr>
        <p:sp>
          <p:nvSpPr>
            <p:cNvPr name="Freeform 60" id="60"/>
            <p:cNvSpPr/>
            <p:nvPr/>
          </p:nvSpPr>
          <p:spPr>
            <a:xfrm flipH="false" flipV="false" rot="0">
              <a:off x="0" y="0"/>
              <a:ext cx="1170852" cy="200135"/>
            </a:xfrm>
            <a:custGeom>
              <a:avLst/>
              <a:gdLst/>
              <a:ahLst/>
              <a:cxnLst/>
              <a:rect r="r" b="b" t="t" l="l"/>
              <a:pathLst>
                <a:path h="200135" w="1170852">
                  <a:moveTo>
                    <a:pt x="6966" y="0"/>
                  </a:moveTo>
                  <a:lnTo>
                    <a:pt x="1163886" y="0"/>
                  </a:lnTo>
                  <a:cubicBezTo>
                    <a:pt x="1165734" y="0"/>
                    <a:pt x="1167505" y="734"/>
                    <a:pt x="1168812" y="2040"/>
                  </a:cubicBezTo>
                  <a:cubicBezTo>
                    <a:pt x="1170118" y="3347"/>
                    <a:pt x="1170852" y="5118"/>
                    <a:pt x="1170852" y="6966"/>
                  </a:cubicBezTo>
                  <a:lnTo>
                    <a:pt x="1170852" y="193169"/>
                  </a:lnTo>
                  <a:cubicBezTo>
                    <a:pt x="1170852" y="197016"/>
                    <a:pt x="1167733" y="200135"/>
                    <a:pt x="1163886" y="200135"/>
                  </a:cubicBezTo>
                  <a:lnTo>
                    <a:pt x="6966" y="200135"/>
                  </a:lnTo>
                  <a:cubicBezTo>
                    <a:pt x="3119" y="200135"/>
                    <a:pt x="0" y="197016"/>
                    <a:pt x="0" y="193169"/>
                  </a:cubicBezTo>
                  <a:lnTo>
                    <a:pt x="0" y="6966"/>
                  </a:lnTo>
                  <a:cubicBezTo>
                    <a:pt x="0" y="3119"/>
                    <a:pt x="3119" y="0"/>
                    <a:pt x="6966" y="0"/>
                  </a:cubicBezTo>
                  <a:close/>
                </a:path>
              </a:pathLst>
            </a:custGeom>
            <a:solidFill>
              <a:srgbClr val="FFFFFF"/>
            </a:solidFill>
            <a:ln w="19050" cap="sq">
              <a:solidFill>
                <a:srgbClr val="000000"/>
              </a:solidFill>
              <a:prstDash val="solid"/>
              <a:miter/>
            </a:ln>
          </p:spPr>
        </p:sp>
        <p:sp>
          <p:nvSpPr>
            <p:cNvPr name="TextBox 61" id="61"/>
            <p:cNvSpPr txBox="true"/>
            <p:nvPr/>
          </p:nvSpPr>
          <p:spPr>
            <a:xfrm>
              <a:off x="0" y="-76200"/>
              <a:ext cx="1170852" cy="276335"/>
            </a:xfrm>
            <a:prstGeom prst="rect">
              <a:avLst/>
            </a:prstGeom>
          </p:spPr>
          <p:txBody>
            <a:bodyPr anchor="ctr" rtlCol="false" tIns="50800" lIns="50800" bIns="50800" rIns="50800"/>
            <a:lstStyle/>
            <a:p>
              <a:pPr algn="l">
                <a:lnSpc>
                  <a:spcPts val="3000"/>
                </a:lnSpc>
              </a:pPr>
            </a:p>
          </p:txBody>
        </p:sp>
      </p:grpSp>
      <p:sp>
        <p:nvSpPr>
          <p:cNvPr name="Freeform 62" id="62"/>
          <p:cNvSpPr/>
          <p:nvPr/>
        </p:nvSpPr>
        <p:spPr>
          <a:xfrm flipH="false" flipV="false" rot="0">
            <a:off x="12043637" y="4558369"/>
            <a:ext cx="600873" cy="600873"/>
          </a:xfrm>
          <a:custGeom>
            <a:avLst/>
            <a:gdLst/>
            <a:ahLst/>
            <a:cxnLst/>
            <a:rect r="r" b="b" t="t" l="l"/>
            <a:pathLst>
              <a:path h="600873" w="600873">
                <a:moveTo>
                  <a:pt x="0" y="0"/>
                </a:moveTo>
                <a:lnTo>
                  <a:pt x="600873" y="0"/>
                </a:lnTo>
                <a:lnTo>
                  <a:pt x="600873" y="600873"/>
                </a:lnTo>
                <a:lnTo>
                  <a:pt x="0" y="600873"/>
                </a:lnTo>
                <a:lnTo>
                  <a:pt x="0" y="0"/>
                </a:lnTo>
                <a:close/>
              </a:path>
            </a:pathLst>
          </a:custGeom>
          <a:blipFill>
            <a:blip r:embed="rId12"/>
            <a:stretch>
              <a:fillRect l="0" t="0" r="0" b="0"/>
            </a:stretch>
          </a:blipFill>
        </p:spPr>
      </p:sp>
      <p:sp>
        <p:nvSpPr>
          <p:cNvPr name="Freeform 63" id="63"/>
          <p:cNvSpPr/>
          <p:nvPr/>
        </p:nvSpPr>
        <p:spPr>
          <a:xfrm flipH="false" flipV="false" rot="0">
            <a:off x="12049411" y="3479809"/>
            <a:ext cx="1190198" cy="595099"/>
          </a:xfrm>
          <a:custGeom>
            <a:avLst/>
            <a:gdLst/>
            <a:ahLst/>
            <a:cxnLst/>
            <a:rect r="r" b="b" t="t" l="l"/>
            <a:pathLst>
              <a:path h="595099" w="1190198">
                <a:moveTo>
                  <a:pt x="0" y="0"/>
                </a:moveTo>
                <a:lnTo>
                  <a:pt x="1190198" y="0"/>
                </a:lnTo>
                <a:lnTo>
                  <a:pt x="1190198" y="595099"/>
                </a:lnTo>
                <a:lnTo>
                  <a:pt x="0" y="595099"/>
                </a:lnTo>
                <a:lnTo>
                  <a:pt x="0" y="0"/>
                </a:lnTo>
                <a:close/>
              </a:path>
            </a:pathLst>
          </a:custGeom>
          <a:blipFill>
            <a:blip r:embed="rId13"/>
            <a:stretch>
              <a:fillRect l="0" t="0" r="0" b="0"/>
            </a:stretch>
          </a:blipFill>
        </p:spPr>
      </p:sp>
      <p:sp>
        <p:nvSpPr>
          <p:cNvPr name="Freeform 64" id="64"/>
          <p:cNvSpPr/>
          <p:nvPr/>
        </p:nvSpPr>
        <p:spPr>
          <a:xfrm flipH="false" flipV="false" rot="0">
            <a:off x="5266628" y="6638252"/>
            <a:ext cx="1171123" cy="585561"/>
          </a:xfrm>
          <a:custGeom>
            <a:avLst/>
            <a:gdLst/>
            <a:ahLst/>
            <a:cxnLst/>
            <a:rect r="r" b="b" t="t" l="l"/>
            <a:pathLst>
              <a:path h="585561" w="1171123">
                <a:moveTo>
                  <a:pt x="0" y="0"/>
                </a:moveTo>
                <a:lnTo>
                  <a:pt x="1171123" y="0"/>
                </a:lnTo>
                <a:lnTo>
                  <a:pt x="1171123" y="585561"/>
                </a:lnTo>
                <a:lnTo>
                  <a:pt x="0" y="585561"/>
                </a:lnTo>
                <a:lnTo>
                  <a:pt x="0" y="0"/>
                </a:lnTo>
                <a:close/>
              </a:path>
            </a:pathLst>
          </a:custGeom>
          <a:blipFill>
            <a:blip r:embed="rId14"/>
            <a:stretch>
              <a:fillRect l="0" t="0" r="0" b="0"/>
            </a:stretch>
          </a:blipFill>
        </p:spPr>
      </p:sp>
      <p:sp>
        <p:nvSpPr>
          <p:cNvPr name="Freeform 65" id="65"/>
          <p:cNvSpPr/>
          <p:nvPr/>
        </p:nvSpPr>
        <p:spPr>
          <a:xfrm flipH="false" flipV="false" rot="0">
            <a:off x="6578168" y="6638252"/>
            <a:ext cx="562648" cy="562648"/>
          </a:xfrm>
          <a:custGeom>
            <a:avLst/>
            <a:gdLst/>
            <a:ahLst/>
            <a:cxnLst/>
            <a:rect r="r" b="b" t="t" l="l"/>
            <a:pathLst>
              <a:path h="562648" w="562648">
                <a:moveTo>
                  <a:pt x="0" y="0"/>
                </a:moveTo>
                <a:lnTo>
                  <a:pt x="562648" y="0"/>
                </a:lnTo>
                <a:lnTo>
                  <a:pt x="562648" y="562648"/>
                </a:lnTo>
                <a:lnTo>
                  <a:pt x="0" y="5626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66" id="66"/>
          <p:cNvSpPr/>
          <p:nvPr/>
        </p:nvSpPr>
        <p:spPr>
          <a:xfrm flipH="false" flipV="false" rot="0">
            <a:off x="7338466" y="6675719"/>
            <a:ext cx="1021255" cy="510628"/>
          </a:xfrm>
          <a:custGeom>
            <a:avLst/>
            <a:gdLst/>
            <a:ahLst/>
            <a:cxnLst/>
            <a:rect r="r" b="b" t="t" l="l"/>
            <a:pathLst>
              <a:path h="510628" w="1021255">
                <a:moveTo>
                  <a:pt x="0" y="0"/>
                </a:moveTo>
                <a:lnTo>
                  <a:pt x="1021255" y="0"/>
                </a:lnTo>
                <a:lnTo>
                  <a:pt x="1021255" y="510628"/>
                </a:lnTo>
                <a:lnTo>
                  <a:pt x="0" y="510628"/>
                </a:lnTo>
                <a:lnTo>
                  <a:pt x="0" y="0"/>
                </a:lnTo>
                <a:close/>
              </a:path>
            </a:pathLst>
          </a:custGeom>
          <a:blipFill>
            <a:blip r:embed="rId17"/>
            <a:stretch>
              <a:fillRect l="0" t="0" r="0" b="0"/>
            </a:stretch>
          </a:blipFill>
        </p:spPr>
      </p:sp>
      <p:sp>
        <p:nvSpPr>
          <p:cNvPr name="Freeform 67" id="67"/>
          <p:cNvSpPr/>
          <p:nvPr/>
        </p:nvSpPr>
        <p:spPr>
          <a:xfrm flipH="false" flipV="false" rot="0">
            <a:off x="8502596" y="6658137"/>
            <a:ext cx="995959" cy="522879"/>
          </a:xfrm>
          <a:custGeom>
            <a:avLst/>
            <a:gdLst/>
            <a:ahLst/>
            <a:cxnLst/>
            <a:rect r="r" b="b" t="t" l="l"/>
            <a:pathLst>
              <a:path h="522879" w="995959">
                <a:moveTo>
                  <a:pt x="0" y="0"/>
                </a:moveTo>
                <a:lnTo>
                  <a:pt x="995959" y="0"/>
                </a:lnTo>
                <a:lnTo>
                  <a:pt x="995959" y="522878"/>
                </a:lnTo>
                <a:lnTo>
                  <a:pt x="0" y="522878"/>
                </a:lnTo>
                <a:lnTo>
                  <a:pt x="0" y="0"/>
                </a:lnTo>
                <a:close/>
              </a:path>
            </a:pathLst>
          </a:custGeom>
          <a:blipFill>
            <a:blip r:embed="rId18"/>
            <a:stretch>
              <a:fillRect l="0" t="0" r="0" b="0"/>
            </a:stretch>
          </a:blipFill>
        </p:spPr>
      </p:sp>
      <p:sp>
        <p:nvSpPr>
          <p:cNvPr name="Freeform 68" id="68"/>
          <p:cNvSpPr/>
          <p:nvPr/>
        </p:nvSpPr>
        <p:spPr>
          <a:xfrm flipH="false" flipV="false" rot="0">
            <a:off x="5248829" y="7644352"/>
            <a:ext cx="652323" cy="652323"/>
          </a:xfrm>
          <a:custGeom>
            <a:avLst/>
            <a:gdLst/>
            <a:ahLst/>
            <a:cxnLst/>
            <a:rect r="r" b="b" t="t" l="l"/>
            <a:pathLst>
              <a:path h="652323" w="652323">
                <a:moveTo>
                  <a:pt x="0" y="0"/>
                </a:moveTo>
                <a:lnTo>
                  <a:pt x="652323" y="0"/>
                </a:lnTo>
                <a:lnTo>
                  <a:pt x="652323" y="652323"/>
                </a:lnTo>
                <a:lnTo>
                  <a:pt x="0" y="652323"/>
                </a:lnTo>
                <a:lnTo>
                  <a:pt x="0" y="0"/>
                </a:lnTo>
                <a:close/>
              </a:path>
            </a:pathLst>
          </a:custGeom>
          <a:blipFill>
            <a:blip r:embed="rId19"/>
            <a:stretch>
              <a:fillRect l="0" t="0" r="0" b="0"/>
            </a:stretch>
          </a:blipFill>
        </p:spPr>
      </p:sp>
      <p:sp>
        <p:nvSpPr>
          <p:cNvPr name="Freeform 69" id="69"/>
          <p:cNvSpPr/>
          <p:nvPr/>
        </p:nvSpPr>
        <p:spPr>
          <a:xfrm flipH="false" flipV="false" rot="0">
            <a:off x="6099271" y="7672927"/>
            <a:ext cx="603131" cy="603131"/>
          </a:xfrm>
          <a:custGeom>
            <a:avLst/>
            <a:gdLst/>
            <a:ahLst/>
            <a:cxnLst/>
            <a:rect r="r" b="b" t="t" l="l"/>
            <a:pathLst>
              <a:path h="603131" w="603131">
                <a:moveTo>
                  <a:pt x="0" y="0"/>
                </a:moveTo>
                <a:lnTo>
                  <a:pt x="603131" y="0"/>
                </a:lnTo>
                <a:lnTo>
                  <a:pt x="603131" y="603131"/>
                </a:lnTo>
                <a:lnTo>
                  <a:pt x="0" y="603131"/>
                </a:lnTo>
                <a:lnTo>
                  <a:pt x="0" y="0"/>
                </a:lnTo>
                <a:close/>
              </a:path>
            </a:pathLst>
          </a:custGeom>
          <a:blipFill>
            <a:blip r:embed="rId20"/>
            <a:stretch>
              <a:fillRect l="0" t="0" r="0" b="0"/>
            </a:stretch>
          </a:blipFill>
        </p:spPr>
      </p:sp>
      <p:sp>
        <p:nvSpPr>
          <p:cNvPr name="Freeform 70" id="70"/>
          <p:cNvSpPr/>
          <p:nvPr/>
        </p:nvSpPr>
        <p:spPr>
          <a:xfrm flipH="false" flipV="false" rot="0">
            <a:off x="12109890" y="5665425"/>
            <a:ext cx="1464638" cy="458989"/>
          </a:xfrm>
          <a:custGeom>
            <a:avLst/>
            <a:gdLst/>
            <a:ahLst/>
            <a:cxnLst/>
            <a:rect r="r" b="b" t="t" l="l"/>
            <a:pathLst>
              <a:path h="458989" w="1464638">
                <a:moveTo>
                  <a:pt x="0" y="0"/>
                </a:moveTo>
                <a:lnTo>
                  <a:pt x="1464638" y="0"/>
                </a:lnTo>
                <a:lnTo>
                  <a:pt x="1464638" y="458989"/>
                </a:lnTo>
                <a:lnTo>
                  <a:pt x="0" y="458989"/>
                </a:lnTo>
                <a:lnTo>
                  <a:pt x="0" y="0"/>
                </a:lnTo>
                <a:close/>
              </a:path>
            </a:pathLst>
          </a:custGeom>
          <a:blipFill>
            <a:blip r:embed="rId21"/>
            <a:stretch>
              <a:fillRect l="0" t="0" r="0" b="0"/>
            </a:stretch>
          </a:blipFill>
        </p:spPr>
      </p:sp>
      <p:sp>
        <p:nvSpPr>
          <p:cNvPr name="Freeform 71" id="71"/>
          <p:cNvSpPr/>
          <p:nvPr/>
        </p:nvSpPr>
        <p:spPr>
          <a:xfrm flipH="false" flipV="false" rot="0">
            <a:off x="13574528" y="5679119"/>
            <a:ext cx="892023" cy="446011"/>
          </a:xfrm>
          <a:custGeom>
            <a:avLst/>
            <a:gdLst/>
            <a:ahLst/>
            <a:cxnLst/>
            <a:rect r="r" b="b" t="t" l="l"/>
            <a:pathLst>
              <a:path h="446011" w="892023">
                <a:moveTo>
                  <a:pt x="0" y="0"/>
                </a:moveTo>
                <a:lnTo>
                  <a:pt x="892022" y="0"/>
                </a:lnTo>
                <a:lnTo>
                  <a:pt x="892022" y="446012"/>
                </a:lnTo>
                <a:lnTo>
                  <a:pt x="0" y="446012"/>
                </a:lnTo>
                <a:lnTo>
                  <a:pt x="0" y="0"/>
                </a:lnTo>
                <a:close/>
              </a:path>
            </a:pathLst>
          </a:custGeom>
          <a:blipFill>
            <a:blip r:embed="rId22"/>
            <a:stretch>
              <a:fillRect l="0" t="0" r="0" b="0"/>
            </a:stretch>
          </a:blipFill>
        </p:spPr>
      </p:sp>
      <p:sp>
        <p:nvSpPr>
          <p:cNvPr name="Freeform 72" id="72"/>
          <p:cNvSpPr/>
          <p:nvPr/>
        </p:nvSpPr>
        <p:spPr>
          <a:xfrm flipH="false" flipV="false" rot="0">
            <a:off x="14657050" y="5620965"/>
            <a:ext cx="592110" cy="592110"/>
          </a:xfrm>
          <a:custGeom>
            <a:avLst/>
            <a:gdLst/>
            <a:ahLst/>
            <a:cxnLst/>
            <a:rect r="r" b="b" t="t" l="l"/>
            <a:pathLst>
              <a:path h="592110" w="592110">
                <a:moveTo>
                  <a:pt x="0" y="0"/>
                </a:moveTo>
                <a:lnTo>
                  <a:pt x="592110" y="0"/>
                </a:lnTo>
                <a:lnTo>
                  <a:pt x="592110" y="592110"/>
                </a:lnTo>
                <a:lnTo>
                  <a:pt x="0" y="592110"/>
                </a:lnTo>
                <a:lnTo>
                  <a:pt x="0" y="0"/>
                </a:lnTo>
                <a:close/>
              </a:path>
            </a:pathLst>
          </a:custGeom>
          <a:blipFill>
            <a:blip r:embed="rId23"/>
            <a:stretch>
              <a:fillRect l="0" t="0" r="0" b="0"/>
            </a:stretch>
          </a:blipFill>
        </p:spPr>
      </p:sp>
      <p:sp>
        <p:nvSpPr>
          <p:cNvPr name="TextBox 73" id="73"/>
          <p:cNvSpPr txBox="true"/>
          <p:nvPr/>
        </p:nvSpPr>
        <p:spPr>
          <a:xfrm rot="0">
            <a:off x="3446052" y="1079838"/>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개발환경</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289013" y="841020"/>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간트차트</a:t>
            </a:r>
          </a:p>
        </p:txBody>
      </p:sp>
      <p:sp>
        <p:nvSpPr>
          <p:cNvPr name="Freeform 5" id="5"/>
          <p:cNvSpPr/>
          <p:nvPr/>
        </p:nvSpPr>
        <p:spPr>
          <a:xfrm flipH="true" flipV="false" rot="0">
            <a:off x="9959399" y="123749"/>
            <a:ext cx="1715193" cy="1358341"/>
          </a:xfrm>
          <a:custGeom>
            <a:avLst/>
            <a:gdLst/>
            <a:ahLst/>
            <a:cxnLst/>
            <a:rect r="r" b="b" t="t" l="l"/>
            <a:pathLst>
              <a:path h="1358341" w="1715193">
                <a:moveTo>
                  <a:pt x="1715193" y="0"/>
                </a:moveTo>
                <a:lnTo>
                  <a:pt x="0" y="0"/>
                </a:lnTo>
                <a:lnTo>
                  <a:pt x="0" y="1358341"/>
                </a:lnTo>
                <a:lnTo>
                  <a:pt x="1715193" y="1358341"/>
                </a:lnTo>
                <a:lnTo>
                  <a:pt x="17151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3333" y="2324449"/>
            <a:ext cx="17494184" cy="7763044"/>
          </a:xfrm>
          <a:custGeom>
            <a:avLst/>
            <a:gdLst/>
            <a:ahLst/>
            <a:cxnLst/>
            <a:rect r="r" b="b" t="t" l="l"/>
            <a:pathLst>
              <a:path h="7763044" w="17494184">
                <a:moveTo>
                  <a:pt x="0" y="0"/>
                </a:moveTo>
                <a:lnTo>
                  <a:pt x="17494184" y="0"/>
                </a:lnTo>
                <a:lnTo>
                  <a:pt x="17494184" y="7763044"/>
                </a:lnTo>
                <a:lnTo>
                  <a:pt x="0" y="776304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289013" y="841020"/>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간트차트</a:t>
            </a:r>
          </a:p>
        </p:txBody>
      </p:sp>
      <p:sp>
        <p:nvSpPr>
          <p:cNvPr name="Freeform 5" id="5"/>
          <p:cNvSpPr/>
          <p:nvPr/>
        </p:nvSpPr>
        <p:spPr>
          <a:xfrm flipH="true" flipV="false" rot="0">
            <a:off x="9959399" y="123749"/>
            <a:ext cx="1715193" cy="1358341"/>
          </a:xfrm>
          <a:custGeom>
            <a:avLst/>
            <a:gdLst/>
            <a:ahLst/>
            <a:cxnLst/>
            <a:rect r="r" b="b" t="t" l="l"/>
            <a:pathLst>
              <a:path h="1358341" w="1715193">
                <a:moveTo>
                  <a:pt x="1715193" y="0"/>
                </a:moveTo>
                <a:lnTo>
                  <a:pt x="0" y="0"/>
                </a:lnTo>
                <a:lnTo>
                  <a:pt x="0" y="1358341"/>
                </a:lnTo>
                <a:lnTo>
                  <a:pt x="1715193" y="1358341"/>
                </a:lnTo>
                <a:lnTo>
                  <a:pt x="17151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15736" y="2324449"/>
            <a:ext cx="17451781" cy="7195236"/>
          </a:xfrm>
          <a:custGeom>
            <a:avLst/>
            <a:gdLst/>
            <a:ahLst/>
            <a:cxnLst/>
            <a:rect r="r" b="b" t="t" l="l"/>
            <a:pathLst>
              <a:path h="7195236" w="17451781">
                <a:moveTo>
                  <a:pt x="0" y="0"/>
                </a:moveTo>
                <a:lnTo>
                  <a:pt x="17451781" y="0"/>
                </a:lnTo>
                <a:lnTo>
                  <a:pt x="17451781" y="7195236"/>
                </a:lnTo>
                <a:lnTo>
                  <a:pt x="0" y="7195236"/>
                </a:lnTo>
                <a:lnTo>
                  <a:pt x="0" y="0"/>
                </a:lnTo>
                <a:close/>
              </a:path>
            </a:pathLst>
          </a:custGeom>
          <a:blipFill>
            <a:blip r:embed="rId6"/>
            <a:stretch>
              <a:fillRect l="-2188" t="0" r="-2188"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6150" y="1934617"/>
            <a:ext cx="7665007" cy="8057826"/>
          </a:xfrm>
          <a:custGeom>
            <a:avLst/>
            <a:gdLst/>
            <a:ahLst/>
            <a:cxnLst/>
            <a:rect r="r" b="b" t="t" l="l"/>
            <a:pathLst>
              <a:path h="8057826" w="7665007">
                <a:moveTo>
                  <a:pt x="0" y="0"/>
                </a:moveTo>
                <a:lnTo>
                  <a:pt x="7665007" y="0"/>
                </a:lnTo>
                <a:lnTo>
                  <a:pt x="7665007" y="8057826"/>
                </a:lnTo>
                <a:lnTo>
                  <a:pt x="0" y="8057826"/>
                </a:lnTo>
                <a:lnTo>
                  <a:pt x="0" y="0"/>
                </a:lnTo>
                <a:close/>
              </a:path>
            </a:pathLst>
          </a:custGeom>
          <a:blipFill>
            <a:blip r:embed="rId6"/>
            <a:stretch>
              <a:fillRect l="0" t="0" r="0" b="0"/>
            </a:stretch>
          </a:blipFill>
        </p:spPr>
      </p:sp>
      <p:sp>
        <p:nvSpPr>
          <p:cNvPr name="Freeform 7" id="7"/>
          <p:cNvSpPr/>
          <p:nvPr/>
        </p:nvSpPr>
        <p:spPr>
          <a:xfrm flipH="false" flipV="false" rot="0">
            <a:off x="9256577" y="1965021"/>
            <a:ext cx="7816703" cy="8027422"/>
          </a:xfrm>
          <a:custGeom>
            <a:avLst/>
            <a:gdLst/>
            <a:ahLst/>
            <a:cxnLst/>
            <a:rect r="r" b="b" t="t" l="l"/>
            <a:pathLst>
              <a:path h="8027422" w="7816703">
                <a:moveTo>
                  <a:pt x="0" y="0"/>
                </a:moveTo>
                <a:lnTo>
                  <a:pt x="7816703" y="0"/>
                </a:lnTo>
                <a:lnTo>
                  <a:pt x="7816703" y="8027422"/>
                </a:lnTo>
                <a:lnTo>
                  <a:pt x="0" y="8027422"/>
                </a:lnTo>
                <a:lnTo>
                  <a:pt x="0" y="0"/>
                </a:lnTo>
                <a:close/>
              </a:path>
            </a:pathLst>
          </a:custGeom>
          <a:blipFill>
            <a:blip r:embed="rId7"/>
            <a:stretch>
              <a:fillRect l="0" t="0" r="0" b="0"/>
            </a:stretch>
          </a:blipFill>
        </p:spPr>
      </p:sp>
      <p:sp>
        <p:nvSpPr>
          <p:cNvPr name="TextBox 8" id="8"/>
          <p:cNvSpPr txBox="true"/>
          <p:nvPr/>
        </p:nvSpPr>
        <p:spPr>
          <a:xfrm rot="0">
            <a:off x="3705231" y="613410"/>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기능정의서</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true" rot="0">
            <a:off x="-2321663" y="7713630"/>
            <a:ext cx="22931326" cy="5420132"/>
          </a:xfrm>
          <a:custGeom>
            <a:avLst/>
            <a:gdLst/>
            <a:ahLst/>
            <a:cxnLst/>
            <a:rect r="r" b="b" t="t" l="l"/>
            <a:pathLst>
              <a:path h="5420132" w="22931326">
                <a:moveTo>
                  <a:pt x="0" y="5420132"/>
                </a:moveTo>
                <a:lnTo>
                  <a:pt x="22931326" y="5420132"/>
                </a:lnTo>
                <a:lnTo>
                  <a:pt x="22931326" y="0"/>
                </a:lnTo>
                <a:lnTo>
                  <a:pt x="0" y="0"/>
                </a:lnTo>
                <a:lnTo>
                  <a:pt x="0" y="542013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3291" y="1471191"/>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5526" y="23244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87926" y="2476849"/>
            <a:ext cx="3063982" cy="1431715"/>
          </a:xfrm>
          <a:custGeom>
            <a:avLst/>
            <a:gdLst/>
            <a:ahLst/>
            <a:cxnLst/>
            <a:rect r="r" b="b" t="t" l="l"/>
            <a:pathLst>
              <a:path h="1431715" w="3063982">
                <a:moveTo>
                  <a:pt x="0" y="0"/>
                </a:moveTo>
                <a:lnTo>
                  <a:pt x="3063982" y="0"/>
                </a:lnTo>
                <a:lnTo>
                  <a:pt x="3063982" y="1431715"/>
                </a:lnTo>
                <a:lnTo>
                  <a:pt x="0" y="1431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960492" y="1980223"/>
            <a:ext cx="6779784" cy="8035300"/>
          </a:xfrm>
          <a:custGeom>
            <a:avLst/>
            <a:gdLst/>
            <a:ahLst/>
            <a:cxnLst/>
            <a:rect r="r" b="b" t="t" l="l"/>
            <a:pathLst>
              <a:path h="8035300" w="6779784">
                <a:moveTo>
                  <a:pt x="0" y="0"/>
                </a:moveTo>
                <a:lnTo>
                  <a:pt x="6779785" y="0"/>
                </a:lnTo>
                <a:lnTo>
                  <a:pt x="6779785" y="8035300"/>
                </a:lnTo>
                <a:lnTo>
                  <a:pt x="0" y="8035300"/>
                </a:lnTo>
                <a:lnTo>
                  <a:pt x="0" y="0"/>
                </a:lnTo>
                <a:close/>
              </a:path>
            </a:pathLst>
          </a:custGeom>
          <a:blipFill>
            <a:blip r:embed="rId6"/>
            <a:stretch>
              <a:fillRect l="0" t="0" r="0" b="0"/>
            </a:stretch>
          </a:blipFill>
        </p:spPr>
      </p:sp>
      <p:sp>
        <p:nvSpPr>
          <p:cNvPr name="TextBox 7" id="7"/>
          <p:cNvSpPr txBox="true"/>
          <p:nvPr/>
        </p:nvSpPr>
        <p:spPr>
          <a:xfrm rot="0">
            <a:off x="3705231" y="741245"/>
            <a:ext cx="10877539" cy="868680"/>
          </a:xfrm>
          <a:prstGeom prst="rect">
            <a:avLst/>
          </a:prstGeom>
        </p:spPr>
        <p:txBody>
          <a:bodyPr anchor="t" rtlCol="false" tIns="0" lIns="0" bIns="0" rIns="0">
            <a:spAutoFit/>
          </a:bodyPr>
          <a:lstStyle/>
          <a:p>
            <a:pPr algn="ctr">
              <a:lnSpc>
                <a:spcPts val="6660"/>
              </a:lnSpc>
            </a:pPr>
            <a:r>
              <a:rPr lang="en-US" b="true" sz="6000" spc="330">
                <a:solidFill>
                  <a:srgbClr val="84604E"/>
                </a:solidFill>
                <a:latin typeface="경기천년제목 Bold"/>
                <a:ea typeface="경기천년제목 Bold"/>
                <a:cs typeface="경기천년제목 Bold"/>
                <a:sym typeface="경기천년제목 Bold"/>
              </a:rPr>
              <a:t>정책 정의서</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DAGyGnZrluk</dc:identifier>
  <dcterms:modified xsi:type="dcterms:W3CDTF">2011-08-01T06:04:30Z</dcterms:modified>
  <cp:revision>1</cp:revision>
  <dc:title>함개마당</dc:title>
</cp:coreProperties>
</file>